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4" r:id="rId6"/>
    <p:sldId id="270" r:id="rId7"/>
    <p:sldId id="271" r:id="rId8"/>
    <p:sldId id="273" r:id="rId9"/>
    <p:sldId id="263" r:id="rId10"/>
    <p:sldId id="265" r:id="rId11"/>
    <p:sldId id="274" r:id="rId12"/>
    <p:sldId id="275" r:id="rId13"/>
    <p:sldId id="276" r:id="rId14"/>
    <p:sldId id="278" r:id="rId15"/>
    <p:sldId id="266" r:id="rId16"/>
    <p:sldId id="268" r:id="rId17"/>
    <p:sldId id="269" r:id="rId18"/>
    <p:sldId id="267" r:id="rId19"/>
    <p:sldId id="280" r:id="rId20"/>
    <p:sldId id="281" r:id="rId21"/>
    <p:sldId id="279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AD0AE-34F6-DC80-C9EA-8E95F73C2D78}" v="2292" dt="2025-02-25T13:57:02.207"/>
    <p1510:client id="{5B629D7E-E1A4-02BA-03ED-03A0C654847E}" v="152" dt="2025-02-24T16:22:06.026"/>
    <p1510:client id="{6E7CC78C-4900-D783-68C3-12E1B27A856B}" v="3297" dt="2025-02-24T19:06:16.5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6192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4469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6842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6318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39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840897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7982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78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4095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5816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8576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  <a:endParaRPr lang="de-DE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de-DE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4A8E5F-40E5-4553-9F3C-699F1A5B8145}" type="datetimeFigureOut">
              <a:rPr lang="de-DE" smtClean="0"/>
              <a:t>25.02.2025</a:t>
            </a:fld>
            <a:endParaRPr lang="de-DE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CD45B7-DFE2-4393-8D37-380FC36BF3AA}" type="slidenum">
              <a:rPr lang="de-DE" smtClean="0"/>
              <a:t>‹N›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1931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3" descr="Immagine che contiene mappa, Lilac, viola, tes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64E87DBA-00D3-EE2F-179B-963B2E236BA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24" t="5460" r="3155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de-DE" sz="4800"/>
              <a:t>Multiple Sink Discovery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de-DE" sz="2000"/>
              <a:t>IoT Part 1 Final Project </a:t>
            </a:r>
          </a:p>
          <a:p>
            <a:pPr algn="l"/>
            <a:r>
              <a:rPr lang="de-DE" sz="2000"/>
              <a:t>Made by Ciro Ogliastro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6258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2C8F3F-F877-7EB6-673D-ED2734C9C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Parameters</a:t>
            </a:r>
            <a:r>
              <a:rPr lang="it-IT" dirty="0"/>
              <a:t> of the </a:t>
            </a:r>
            <a:r>
              <a:rPr lang="it-IT" dirty="0" err="1"/>
              <a:t>algorithm</a:t>
            </a:r>
            <a:r>
              <a:rPr lang="it-IT" dirty="0"/>
              <a:t>: RSSI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200DAD7-8F7E-FA84-72DF-08974F49E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 err="1"/>
              <a:t>Nodes</a:t>
            </a:r>
            <a:r>
              <a:rPr lang="it-IT" dirty="0"/>
              <a:t> on the </a:t>
            </a:r>
            <a:r>
              <a:rPr lang="it-IT" dirty="0" err="1"/>
              <a:t>perimeter</a:t>
            </a:r>
            <a:r>
              <a:rPr lang="it-IT" dirty="0"/>
              <a:t> in general </a:t>
            </a:r>
            <a:r>
              <a:rPr lang="it-IT" dirty="0" err="1"/>
              <a:t>have</a:t>
            </a:r>
            <a:r>
              <a:rPr lang="it-IT" dirty="0"/>
              <a:t> a </a:t>
            </a:r>
            <a:r>
              <a:rPr lang="it-IT" dirty="0" err="1"/>
              <a:t>similar</a:t>
            </a:r>
            <a:r>
              <a:rPr lang="it-IT" dirty="0"/>
              <a:t> </a:t>
            </a:r>
            <a:r>
              <a:rPr lang="it-IT" b="1" dirty="0" err="1"/>
              <a:t>local</a:t>
            </a:r>
            <a:r>
              <a:rPr lang="it-IT" b="1" dirty="0"/>
              <a:t> </a:t>
            </a:r>
            <a:r>
              <a:rPr lang="it-IT" b="1" dirty="0" err="1"/>
              <a:t>average</a:t>
            </a:r>
            <a:r>
              <a:rPr lang="it-IT" b="1" dirty="0"/>
              <a:t> RSSI</a:t>
            </a:r>
            <a:endParaRPr lang="it-IT" dirty="0"/>
          </a:p>
          <a:p>
            <a:r>
              <a:rPr lang="it-IT" dirty="0"/>
              <a:t>For more </a:t>
            </a:r>
            <a:r>
              <a:rPr lang="it-IT" dirty="0" err="1"/>
              <a:t>accuracy</a:t>
            </a:r>
            <a:r>
              <a:rPr lang="it-IT" dirty="0"/>
              <a:t>, I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b="1" dirty="0" err="1"/>
              <a:t>thresholds</a:t>
            </a:r>
            <a:r>
              <a:rPr lang="it-IT" dirty="0"/>
              <a:t>: a minimum RSSI and maximum RSSI</a:t>
            </a:r>
            <a:endParaRPr lang="it-IT"/>
          </a:p>
          <a:p>
            <a:r>
              <a:rPr lang="it-IT" dirty="0">
                <a:ea typeface="+mn-lt"/>
                <a:cs typeface="+mn-lt"/>
              </a:rPr>
              <a:t>A </a:t>
            </a:r>
            <a:r>
              <a:rPr lang="it-IT" dirty="0" err="1">
                <a:ea typeface="+mn-lt"/>
                <a:cs typeface="+mn-lt"/>
              </a:rPr>
              <a:t>node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is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marked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as</a:t>
            </a:r>
            <a:r>
              <a:rPr lang="it-IT" dirty="0">
                <a:ea typeface="+mn-lt"/>
                <a:cs typeface="+mn-lt"/>
              </a:rPr>
              <a:t> a </a:t>
            </a:r>
            <a:r>
              <a:rPr lang="it-IT" dirty="0" err="1">
                <a:ea typeface="+mn-lt"/>
                <a:cs typeface="+mn-lt"/>
              </a:rPr>
              <a:t>sink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if</a:t>
            </a:r>
            <a:r>
              <a:rPr lang="it-IT" dirty="0">
                <a:ea typeface="+mn-lt"/>
                <a:cs typeface="+mn-lt"/>
              </a:rPr>
              <a:t> (</a:t>
            </a:r>
            <a:r>
              <a:rPr lang="it-IT" dirty="0" err="1">
                <a:ea typeface="+mn-lt"/>
                <a:cs typeface="+mn-lt"/>
              </a:rPr>
              <a:t>both</a:t>
            </a:r>
            <a:r>
              <a:rPr lang="it-IT" dirty="0">
                <a:ea typeface="+mn-lt"/>
                <a:cs typeface="+mn-lt"/>
              </a:rPr>
              <a:t> are </a:t>
            </a:r>
            <a:r>
              <a:rPr lang="it-IT" dirty="0" err="1">
                <a:ea typeface="+mn-lt"/>
                <a:cs typeface="+mn-lt"/>
              </a:rPr>
              <a:t>true</a:t>
            </a:r>
            <a:r>
              <a:rPr lang="it-IT" dirty="0">
                <a:ea typeface="+mn-lt"/>
                <a:cs typeface="+mn-lt"/>
              </a:rPr>
              <a:t>):</a:t>
            </a:r>
          </a:p>
          <a:p>
            <a:pPr marL="914400" lvl="1" indent="-457200">
              <a:buAutoNum type="arabicPeriod"/>
            </a:pPr>
            <a:r>
              <a:rPr lang="it-IT" dirty="0" err="1">
                <a:ea typeface="+mn-lt"/>
                <a:cs typeface="+mn-lt"/>
              </a:rPr>
              <a:t>It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has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fewer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neighbors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than</a:t>
            </a:r>
            <a:r>
              <a:rPr lang="it-IT" b="1" dirty="0">
                <a:ea typeface="+mn-lt"/>
                <a:cs typeface="+mn-lt"/>
              </a:rPr>
              <a:t> the </a:t>
            </a:r>
            <a:r>
              <a:rPr lang="it-IT" b="1" dirty="0" err="1">
                <a:ea typeface="+mn-lt"/>
                <a:cs typeface="+mn-lt"/>
              </a:rPr>
              <a:t>local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average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  <a:p>
            <a:pPr marL="914400" lvl="1" indent="-457200">
              <a:buAutoNum type="arabicPeriod"/>
            </a:pPr>
            <a:r>
              <a:rPr lang="it-IT" dirty="0" err="1">
                <a:ea typeface="+mn-lt"/>
                <a:cs typeface="+mn-lt"/>
              </a:rPr>
              <a:t>Its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local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average</a:t>
            </a:r>
            <a:r>
              <a:rPr lang="it-IT" b="1" dirty="0">
                <a:ea typeface="+mn-lt"/>
                <a:cs typeface="+mn-lt"/>
              </a:rPr>
              <a:t> RSSI </a:t>
            </a:r>
            <a:r>
              <a:rPr lang="it-IT" b="1" dirty="0" err="1">
                <a:ea typeface="+mn-lt"/>
                <a:cs typeface="+mn-lt"/>
              </a:rPr>
              <a:t>falls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between</a:t>
            </a:r>
            <a:r>
              <a:rPr lang="it-IT" b="1" dirty="0">
                <a:ea typeface="+mn-lt"/>
                <a:cs typeface="+mn-lt"/>
              </a:rPr>
              <a:t> the </a:t>
            </a:r>
            <a:r>
              <a:rPr lang="it-IT" b="1" dirty="0" err="1">
                <a:ea typeface="+mn-lt"/>
                <a:cs typeface="+mn-lt"/>
              </a:rPr>
              <a:t>two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thresholds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635523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C45F4B-FB4A-B171-50EE-CCC4AACB2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1EF4BB-57C2-0AE2-9346-F6A927F94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- no RSSI </a:t>
            </a:r>
            <a:r>
              <a:rPr lang="it-IT" dirty="0" err="1"/>
              <a:t>threshold</a:t>
            </a:r>
            <a:endParaRPr lang="it-IT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76BB9B4-0726-DB6A-199D-C0CA3F1C2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3071959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/>
              <a:t>RSSI min=0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</a:rPr>
              <a:t>RSSI max =100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 err="1">
                <a:solidFill>
                  <a:srgbClr val="000000"/>
                </a:solidFill>
              </a:rPr>
              <a:t>Sensitivity</a:t>
            </a:r>
            <a:r>
              <a:rPr lang="it-IT" sz="2400" dirty="0">
                <a:solidFill>
                  <a:srgbClr val="000000"/>
                </a:solidFill>
              </a:rPr>
              <a:t>=0.74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</a:rPr>
              <a:t>18 </a:t>
            </a:r>
            <a:r>
              <a:rPr lang="it-IT" sz="2400" dirty="0" err="1">
                <a:solidFill>
                  <a:srgbClr val="000000"/>
                </a:solidFill>
              </a:rPr>
              <a:t>marked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dirty="0" err="1">
                <a:solidFill>
                  <a:srgbClr val="000000"/>
                </a:solidFill>
              </a:rPr>
              <a:t>nodes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B050"/>
              </a:solidFill>
            </a:endParaRPr>
          </a:p>
        </p:txBody>
      </p:sp>
      <p:pic>
        <p:nvPicPr>
          <p:cNvPr id="3" name="Immagine 2" descr="Immagine che contiene mappa, tes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2881A419-82E3-C5D4-FF21-66AD291C6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2731" y="1567113"/>
            <a:ext cx="7715751" cy="461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65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4CB64-A5EA-26B3-ED74-1925FD415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3B0D4A-B49A-6D39-0F11-AA7B19664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06363" cy="1345358"/>
          </a:xfrm>
        </p:spPr>
        <p:txBody>
          <a:bodyPr/>
          <a:lstStyle/>
          <a:p>
            <a:r>
              <a:rPr lang="it-IT" sz="4200" dirty="0" err="1"/>
              <a:t>Simulation</a:t>
            </a:r>
            <a:r>
              <a:rPr lang="it-IT" sz="4200" dirty="0"/>
              <a:t> - </a:t>
            </a:r>
            <a:r>
              <a:rPr lang="it-IT" sz="4200" dirty="0" err="1"/>
              <a:t>Different</a:t>
            </a:r>
            <a:r>
              <a:rPr lang="it-IT" sz="4200" dirty="0"/>
              <a:t> Network with 200 </a:t>
            </a:r>
            <a:r>
              <a:rPr lang="it-IT" sz="4200" dirty="0" err="1"/>
              <a:t>Nodes</a:t>
            </a:r>
            <a:endParaRPr lang="it-IT" sz="4200" dirty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C0166EB7-E629-FBF7-C948-31997C0B1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3071959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/>
              <a:t>RSSI min = 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</a:rPr>
              <a:t>RSSI max = 100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 err="1">
                <a:solidFill>
                  <a:srgbClr val="000000"/>
                </a:solidFill>
              </a:rPr>
              <a:t>Sensitivity</a:t>
            </a:r>
            <a:r>
              <a:rPr lang="it-IT" sz="2400" dirty="0">
                <a:solidFill>
                  <a:srgbClr val="000000"/>
                </a:solidFill>
              </a:rPr>
              <a:t> = 0.67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err="1">
                <a:solidFill>
                  <a:srgbClr val="000000"/>
                </a:solidFill>
              </a:rPr>
              <a:t>Notice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that</a:t>
            </a:r>
            <a:r>
              <a:rPr lang="it-IT" sz="2400" dirty="0">
                <a:solidFill>
                  <a:srgbClr val="000000"/>
                </a:solidFill>
              </a:rPr>
              <a:t> 1 </a:t>
            </a:r>
            <a:r>
              <a:rPr lang="it-IT" sz="2400" err="1">
                <a:solidFill>
                  <a:srgbClr val="000000"/>
                </a:solidFill>
              </a:rPr>
              <a:t>internal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node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is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b="1" err="1">
                <a:solidFill>
                  <a:srgbClr val="000000"/>
                </a:solidFill>
              </a:rPr>
              <a:t>incorrectly</a:t>
            </a:r>
            <a:r>
              <a:rPr lang="it-IT" sz="2400" b="1" dirty="0">
                <a:solidFill>
                  <a:srgbClr val="000000"/>
                </a:solidFill>
              </a:rPr>
              <a:t> </a:t>
            </a:r>
            <a:r>
              <a:rPr lang="it-IT" sz="2400" b="1" err="1">
                <a:solidFill>
                  <a:srgbClr val="000000"/>
                </a:solidFill>
              </a:rPr>
              <a:t>marked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as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sink</a:t>
            </a:r>
            <a:endParaRPr lang="it-IT" sz="2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B050"/>
              </a:solidFill>
            </a:endParaRPr>
          </a:p>
        </p:txBody>
      </p:sp>
      <p:pic>
        <p:nvPicPr>
          <p:cNvPr id="5" name="Immagine 4" descr="Immagine che contiene testo, viola, Lilac, violet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207ADB6A-5740-E458-DC30-088794B47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088" y="1566496"/>
            <a:ext cx="7779239" cy="462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2EF850-7251-4DF9-0828-B7382D59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3744F7F-C5E7-20C6-C6AB-2E5D9D921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– </a:t>
            </a:r>
            <a:r>
              <a:rPr lang="it-IT" dirty="0" err="1"/>
              <a:t>Lowering</a:t>
            </a:r>
            <a:r>
              <a:rPr lang="it-IT" dirty="0"/>
              <a:t> maximum RSSI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163C478B-20C6-DC99-0411-7C7B3E047A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3071959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/>
              <a:t>RSSI min = 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b="1" dirty="0">
                <a:solidFill>
                  <a:srgbClr val="000000"/>
                </a:solidFill>
              </a:rPr>
              <a:t>RSSI max = 65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 err="1">
                <a:solidFill>
                  <a:srgbClr val="000000"/>
                </a:solidFill>
              </a:rPr>
              <a:t>Sensitivity</a:t>
            </a:r>
            <a:r>
              <a:rPr lang="it-IT" sz="2400" dirty="0">
                <a:solidFill>
                  <a:srgbClr val="000000"/>
                </a:solidFill>
              </a:rPr>
              <a:t>=0.67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Internal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node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is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no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longer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marked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endParaRPr lang="it-IT" sz="2400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</a:rPr>
              <a:t>But </a:t>
            </a:r>
            <a:r>
              <a:rPr lang="it-IT" sz="2400" dirty="0" err="1">
                <a:solidFill>
                  <a:srgbClr val="000000"/>
                </a:solidFill>
              </a:rPr>
              <a:t>we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dirty="0" err="1">
                <a:solidFill>
                  <a:srgbClr val="000000"/>
                </a:solidFill>
              </a:rPr>
              <a:t>lost</a:t>
            </a:r>
            <a:r>
              <a:rPr lang="it-IT" sz="2400" dirty="0">
                <a:solidFill>
                  <a:srgbClr val="000000"/>
                </a:solidFill>
              </a:rPr>
              <a:t> some good </a:t>
            </a:r>
            <a:r>
              <a:rPr lang="it-IT" sz="2400" dirty="0" err="1">
                <a:solidFill>
                  <a:srgbClr val="000000"/>
                </a:solidFill>
              </a:rPr>
              <a:t>perimeter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dirty="0" err="1">
                <a:solidFill>
                  <a:srgbClr val="000000"/>
                </a:solidFill>
              </a:rPr>
              <a:t>nodes</a:t>
            </a:r>
            <a:r>
              <a:rPr lang="it-IT" sz="2400" dirty="0">
                <a:solidFill>
                  <a:srgbClr val="000000"/>
                </a:solidFill>
              </a:rPr>
              <a:t>. 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B050"/>
              </a:solidFill>
            </a:endParaRPr>
          </a:p>
        </p:txBody>
      </p:sp>
      <p:pic>
        <p:nvPicPr>
          <p:cNvPr id="3" name="Immagine 2" descr="Immagine che contiene testo, viola, Lilac, violet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1290B66D-E500-8767-0457-ECA9064EF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454" y="1476626"/>
            <a:ext cx="8005511" cy="4706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115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4E738-5003-64AD-C79B-7D5982FE47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BD002F-CBD2-A9F4-F111-DABBA7B66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– </a:t>
            </a:r>
            <a:r>
              <a:rPr lang="it-IT" dirty="0" err="1"/>
              <a:t>Optimal</a:t>
            </a:r>
            <a:r>
              <a:rPr lang="it-IT" dirty="0"/>
              <a:t> </a:t>
            </a:r>
            <a:r>
              <a:rPr lang="it-IT" dirty="0" err="1"/>
              <a:t>Parameters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ADA7428F-D260-6A27-32E3-22D40E247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3071959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/>
              <a:t>RSSI min = </a:t>
            </a:r>
            <a:r>
              <a:rPr lang="it-IT" sz="2400" b="1" dirty="0"/>
              <a:t>45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</a:rPr>
              <a:t>RSSI max = </a:t>
            </a:r>
            <a:r>
              <a:rPr lang="it-IT" sz="2400" b="1" dirty="0">
                <a:solidFill>
                  <a:srgbClr val="000000"/>
                </a:solidFill>
              </a:rPr>
              <a:t>65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 err="1">
                <a:solidFill>
                  <a:srgbClr val="000000"/>
                </a:solidFill>
              </a:rPr>
              <a:t>Sensitivity</a:t>
            </a:r>
            <a:r>
              <a:rPr lang="it-IT" sz="2400" dirty="0">
                <a:solidFill>
                  <a:srgbClr val="000000"/>
                </a:solidFill>
              </a:rPr>
              <a:t> = </a:t>
            </a:r>
            <a:r>
              <a:rPr lang="it-IT" sz="2400" b="1" dirty="0">
                <a:solidFill>
                  <a:srgbClr val="000000"/>
                </a:solidFill>
              </a:rPr>
              <a:t>0.70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After </a:t>
            </a:r>
            <a:r>
              <a:rPr lang="it-IT" sz="2400" dirty="0" err="1">
                <a:solidFill>
                  <a:srgbClr val="000000"/>
                </a:solidFill>
                <a:ea typeface="+mn-lt"/>
                <a:cs typeface="+mn-lt"/>
              </a:rPr>
              <a:t>tweaking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 the </a:t>
            </a:r>
            <a:r>
              <a:rPr lang="it-IT" sz="2400" dirty="0" err="1">
                <a:solidFill>
                  <a:srgbClr val="000000"/>
                </a:solidFill>
                <a:ea typeface="+mn-lt"/>
                <a:cs typeface="+mn-lt"/>
              </a:rPr>
              <a:t>parameters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,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exactly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10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nodes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were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correctly</a:t>
            </a:r>
            <a:r>
              <a:rPr lang="it-IT" sz="2400" b="1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b="1" dirty="0" err="1">
                <a:solidFill>
                  <a:srgbClr val="000000"/>
                </a:solidFill>
                <a:ea typeface="+mn-lt"/>
                <a:cs typeface="+mn-lt"/>
              </a:rPr>
              <a:t>marked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.</a:t>
            </a:r>
            <a:endParaRPr lang="it-IT" sz="24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B050"/>
              </a:solidFill>
            </a:endParaRPr>
          </a:p>
        </p:txBody>
      </p:sp>
      <p:pic>
        <p:nvPicPr>
          <p:cNvPr id="4" name="Immagine 3" descr="Immagine che contiene testo, viola, Lilac, violet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9D60E24D-A614-FC3C-E4DC-6DCD60269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5196" y="1563103"/>
            <a:ext cx="7701214" cy="462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080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2CB962CF-61A3-4EF9-94F6-7C59B0329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D71F38A-652B-B4FB-89BD-990202810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337"/>
            <a:ext cx="5133037" cy="1651404"/>
          </a:xfrm>
        </p:spPr>
        <p:txBody>
          <a:bodyPr>
            <a:normAutofit/>
          </a:bodyPr>
          <a:lstStyle/>
          <a:p>
            <a:r>
              <a:rPr lang="it-IT" sz="4000" dirty="0">
                <a:ea typeface="+mj-lt"/>
                <a:cs typeface="+mj-lt"/>
              </a:rPr>
              <a:t>Energy </a:t>
            </a:r>
            <a:r>
              <a:rPr lang="it-IT" sz="4000">
                <a:ea typeface="+mj-lt"/>
                <a:cs typeface="+mj-lt"/>
              </a:rPr>
              <a:t>Consumption</a:t>
            </a:r>
            <a:r>
              <a:rPr lang="it-IT" sz="4000" dirty="0">
                <a:ea typeface="+mj-lt"/>
                <a:cs typeface="+mj-lt"/>
              </a:rPr>
              <a:t> &amp; Network </a:t>
            </a:r>
            <a:r>
              <a:rPr lang="it-IT" sz="4000">
                <a:ea typeface="+mj-lt"/>
                <a:cs typeface="+mj-lt"/>
              </a:rPr>
              <a:t>Lifetime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5FBE7-7199-3421-48F1-BD73DDEA6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01330"/>
            <a:ext cx="5504011" cy="37193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it-IT" sz="2000"/>
              <a:t>For </a:t>
            </a:r>
            <a:r>
              <a:rPr lang="it-IT" sz="2000" b="1"/>
              <a:t>energy consumption, </a:t>
            </a:r>
            <a:r>
              <a:rPr lang="it-IT" sz="2000"/>
              <a:t>I considered the following values </a:t>
            </a:r>
            <a:r>
              <a:rPr lang="it-IT" sz="2000" b="1"/>
              <a:t>E_TX=6, E_RX=3</a:t>
            </a:r>
          </a:p>
          <a:p>
            <a:r>
              <a:rPr lang="it-IT" sz="2000"/>
              <a:t>The </a:t>
            </a:r>
            <a:r>
              <a:rPr lang="it-IT" sz="2000">
                <a:ea typeface="+mn-lt"/>
                <a:cs typeface="+mn-lt"/>
              </a:rPr>
              <a:t>algorithm doesn't require much energy, nodes makes simple arithmetic operations, transmit one time and receive multiple times.</a:t>
            </a:r>
          </a:p>
          <a:p>
            <a:r>
              <a:rPr lang="it-IT" sz="2000"/>
              <a:t>Internal nodes tend to consume more energy because they receive more packets.</a:t>
            </a:r>
          </a:p>
          <a:p>
            <a:r>
              <a:rPr lang="it-IT" sz="2000"/>
              <a:t>Energy consumption grows as the number of nodes and number of connections grows.</a:t>
            </a:r>
          </a:p>
          <a:p>
            <a:endParaRPr lang="it-IT" sz="2000"/>
          </a:p>
        </p:txBody>
      </p:sp>
      <p:pic>
        <p:nvPicPr>
          <p:cNvPr id="4" name="Immagine 3" descr="Immagine che contiene testo, mappa, diagramma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7D56617C-F0BD-7E79-8DC9-12BDFEE0E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713" y="-714147"/>
            <a:ext cx="5749731" cy="4852576"/>
          </a:xfrm>
          <a:prstGeom prst="rect">
            <a:avLst/>
          </a:prstGeom>
        </p:spPr>
      </p:pic>
      <p:pic>
        <p:nvPicPr>
          <p:cNvPr id="5" name="Immagine 4" descr="Immagine che contiene testo, schermata, linea, Diagramma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56CCFCA6-7F4D-6C17-3306-02A9C3DF3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3477" y="3907631"/>
            <a:ext cx="5760254" cy="295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467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E1F7F5-AFF1-9A65-3A64-2AB9F90C2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Comments</a:t>
            </a:r>
            <a:r>
              <a:rPr lang="it-IT" dirty="0"/>
              <a:t> to the </a:t>
            </a:r>
            <a:r>
              <a:rPr lang="it-IT" dirty="0" err="1"/>
              <a:t>SenScript</a:t>
            </a:r>
            <a:r>
              <a:rPr lang="it-IT" dirty="0"/>
              <a:t> Code</a:t>
            </a:r>
          </a:p>
        </p:txBody>
      </p:sp>
      <p:pic>
        <p:nvPicPr>
          <p:cNvPr id="3" name="Immagine 2" descr="Immagine che contiene testo, schermata, Carattere, algebra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8C77D4E9-D75C-95FF-72B8-E46D32CFE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663" y="3014045"/>
            <a:ext cx="5095875" cy="3267075"/>
          </a:xfrm>
          <a:prstGeom prst="rect">
            <a:avLst/>
          </a:prstGeom>
        </p:spPr>
      </p:pic>
      <p:pic>
        <p:nvPicPr>
          <p:cNvPr id="6" name="Immagine 5" descr="Immagine che contiene testo, schermata, Carattere, numer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45458BD8-B58F-D50A-93E3-F18A3A693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463" y="1608472"/>
            <a:ext cx="3527759" cy="326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6203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F83FA-0908-BA52-2F05-989833F71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CFD39ED-61DF-67DC-200D-81B468A4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Comments</a:t>
            </a:r>
            <a:r>
              <a:rPr lang="it-IT" dirty="0"/>
              <a:t> to the </a:t>
            </a:r>
            <a:r>
              <a:rPr lang="it-IT" dirty="0" err="1"/>
              <a:t>SenScript</a:t>
            </a:r>
            <a:r>
              <a:rPr lang="it-IT" dirty="0"/>
              <a:t> Code</a:t>
            </a:r>
          </a:p>
        </p:txBody>
      </p:sp>
      <p:pic>
        <p:nvPicPr>
          <p:cNvPr id="4" name="Immagine 3" descr="Immagine che contiene testo, schermata, Carattere, documen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A7D2270B-D34F-4302-1EA4-A1B9AA8D6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699" y="1588670"/>
            <a:ext cx="705802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92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A89E42-1703-0032-B5A4-F489DE823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4800" err="1"/>
              <a:t>Pros</a:t>
            </a:r>
            <a:r>
              <a:rPr lang="it-IT" sz="4800" dirty="0"/>
              <a:t> and Cons of the </a:t>
            </a:r>
            <a:r>
              <a:rPr lang="it-IT" sz="4800" err="1"/>
              <a:t>solution</a:t>
            </a:r>
            <a:endParaRPr lang="it-IT" sz="480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471FDD8-3BDD-CD29-D891-87D25CF79E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Pro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42380F8-D0A4-3868-88E9-7E66BD80BD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ü"/>
            </a:pPr>
            <a:r>
              <a:rPr lang="it-IT" dirty="0"/>
              <a:t>Energy </a:t>
            </a:r>
            <a:r>
              <a:rPr lang="it-IT" err="1"/>
              <a:t>efficient</a:t>
            </a:r>
            <a:endParaRPr lang="it-IT"/>
          </a:p>
          <a:p>
            <a:pPr>
              <a:buFont typeface="Wingdings" panose="020B0604020202020204" pitchFamily="34" charset="0"/>
              <a:buChar char="ü"/>
            </a:pPr>
            <a:r>
              <a:rPr lang="it-IT" err="1"/>
              <a:t>Few</a:t>
            </a:r>
            <a:r>
              <a:rPr lang="it-IT" dirty="0"/>
              <a:t> data transmission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it-IT" err="1"/>
              <a:t>Very</a:t>
            </a:r>
            <a:r>
              <a:rPr lang="it-IT" dirty="0"/>
              <a:t> Fast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it-IT" dirty="0"/>
              <a:t>Works on </a:t>
            </a:r>
            <a:r>
              <a:rPr lang="it-IT" err="1"/>
              <a:t>every</a:t>
            </a:r>
            <a:r>
              <a:rPr lang="it-IT" dirty="0"/>
              <a:t> dense network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F0513F9-7C12-F6CE-C0B4-A38EF7E034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Cons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D4A20E9-1699-CCDA-03BD-91D1C7C457A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 err="1">
                <a:ea typeface="+mn-lt"/>
                <a:cs typeface="+mn-lt"/>
              </a:rPr>
              <a:t>Cannot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mark</a:t>
            </a:r>
            <a:r>
              <a:rPr lang="it-IT" dirty="0">
                <a:ea typeface="+mn-lt"/>
                <a:cs typeface="+mn-lt"/>
              </a:rPr>
              <a:t> an </a:t>
            </a:r>
            <a:r>
              <a:rPr lang="it-IT" dirty="0" err="1">
                <a:ea typeface="+mn-lt"/>
                <a:cs typeface="+mn-lt"/>
              </a:rPr>
              <a:t>exact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number</a:t>
            </a:r>
            <a:r>
              <a:rPr lang="it-IT" dirty="0">
                <a:ea typeface="+mn-lt"/>
                <a:cs typeface="+mn-lt"/>
              </a:rPr>
              <a:t> of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depends</a:t>
            </a:r>
            <a:r>
              <a:rPr lang="it-IT" dirty="0">
                <a:ea typeface="+mn-lt"/>
                <a:cs typeface="+mn-lt"/>
              </a:rPr>
              <a:t> on network </a:t>
            </a:r>
            <a:r>
              <a:rPr lang="it-IT" dirty="0" err="1">
                <a:ea typeface="+mn-lt"/>
                <a:cs typeface="+mn-lt"/>
              </a:rPr>
              <a:t>topology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  <a:p>
            <a:r>
              <a:rPr lang="it-IT" dirty="0" err="1">
                <a:ea typeface="+mn-lt"/>
                <a:cs typeface="+mn-lt"/>
              </a:rPr>
              <a:t>Accuracy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varies</a:t>
            </a:r>
            <a:r>
              <a:rPr lang="it-IT" dirty="0">
                <a:ea typeface="+mn-lt"/>
                <a:cs typeface="+mn-lt"/>
              </a:rPr>
              <a:t> with network </a:t>
            </a:r>
            <a:r>
              <a:rPr lang="it-IT" dirty="0" err="1">
                <a:ea typeface="+mn-lt"/>
                <a:cs typeface="+mn-lt"/>
              </a:rPr>
              <a:t>structure</a:t>
            </a:r>
            <a:r>
              <a:rPr lang="it-IT" dirty="0">
                <a:ea typeface="+mn-lt"/>
                <a:cs typeface="+mn-lt"/>
              </a:rPr>
              <a:t> and </a:t>
            </a:r>
            <a:r>
              <a:rPr lang="it-IT" dirty="0" err="1">
                <a:ea typeface="+mn-lt"/>
                <a:cs typeface="+mn-lt"/>
              </a:rPr>
              <a:t>parameter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selection</a:t>
            </a:r>
            <a:r>
              <a:rPr lang="it-IT" dirty="0">
                <a:ea typeface="+mn-lt"/>
                <a:cs typeface="+mn-lt"/>
              </a:rPr>
              <a:t> (</a:t>
            </a:r>
            <a:r>
              <a:rPr lang="it-IT" dirty="0" err="1">
                <a:ea typeface="+mn-lt"/>
                <a:cs typeface="+mn-lt"/>
              </a:rPr>
              <a:t>Sensitivity</a:t>
            </a:r>
            <a:r>
              <a:rPr lang="it-IT" dirty="0">
                <a:ea typeface="+mn-lt"/>
                <a:cs typeface="+mn-lt"/>
              </a:rPr>
              <a:t> &amp; RSSI).</a:t>
            </a:r>
          </a:p>
          <a:p>
            <a:r>
              <a:rPr lang="it-IT" dirty="0" err="1"/>
              <a:t>Isn't</a:t>
            </a:r>
            <a:r>
              <a:rPr lang="it-IT" dirty="0"/>
              <a:t> accurate on networks with </a:t>
            </a:r>
            <a:r>
              <a:rPr lang="it-IT" dirty="0" err="1"/>
              <a:t>fewer</a:t>
            </a:r>
            <a:r>
              <a:rPr lang="it-IT" dirty="0"/>
              <a:t> </a:t>
            </a:r>
            <a:r>
              <a:rPr lang="it-IT" dirty="0" err="1"/>
              <a:t>nodes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86175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2C1472-8046-8E25-ECEC-55A369351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708242"/>
          </a:xfrm>
        </p:spPr>
        <p:txBody>
          <a:bodyPr anchor="ctr">
            <a:normAutofit/>
          </a:bodyPr>
          <a:lstStyle/>
          <a:p>
            <a:r>
              <a:rPr lang="it-IT" sz="4000" dirty="0" err="1">
                <a:ea typeface="+mj-lt"/>
                <a:cs typeface="+mj-lt"/>
              </a:rPr>
              <a:t>Possible</a:t>
            </a:r>
            <a:r>
              <a:rPr lang="it-IT" sz="4000" dirty="0">
                <a:ea typeface="+mj-lt"/>
                <a:cs typeface="+mj-lt"/>
              </a:rPr>
              <a:t> </a:t>
            </a:r>
            <a:r>
              <a:rPr lang="it-IT" sz="4000" dirty="0" err="1">
                <a:ea typeface="+mj-lt"/>
                <a:cs typeface="+mj-lt"/>
              </a:rPr>
              <a:t>Improvements</a:t>
            </a:r>
            <a:endParaRPr lang="it-IT" dirty="0" err="1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FC91B5C-39BC-61D0-A268-2C8715629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470244"/>
            <a:ext cx="5334197" cy="37698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z="2000" b="1" dirty="0" err="1">
                <a:ea typeface="+mn-lt"/>
                <a:cs typeface="+mn-lt"/>
              </a:rPr>
              <a:t>Considering</a:t>
            </a:r>
            <a:r>
              <a:rPr lang="it-IT" sz="2000" b="1" dirty="0">
                <a:ea typeface="+mn-lt"/>
                <a:cs typeface="+mn-lt"/>
              </a:rPr>
              <a:t> </a:t>
            </a:r>
            <a:r>
              <a:rPr lang="it-IT" sz="2000" b="1" dirty="0" err="1">
                <a:ea typeface="+mn-lt"/>
                <a:cs typeface="+mn-lt"/>
              </a:rPr>
              <a:t>battery</a:t>
            </a:r>
            <a:r>
              <a:rPr lang="it-IT" sz="2000" b="1" dirty="0">
                <a:ea typeface="+mn-lt"/>
                <a:cs typeface="+mn-lt"/>
              </a:rPr>
              <a:t> </a:t>
            </a:r>
            <a:r>
              <a:rPr lang="it-IT" sz="2000" b="1" dirty="0" err="1">
                <a:ea typeface="+mn-lt"/>
                <a:cs typeface="+mn-lt"/>
              </a:rPr>
              <a:t>levels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as</a:t>
            </a:r>
            <a:r>
              <a:rPr lang="it-IT" sz="2000" dirty="0">
                <a:ea typeface="+mn-lt"/>
                <a:cs typeface="+mn-lt"/>
              </a:rPr>
              <a:t> an </a:t>
            </a:r>
            <a:r>
              <a:rPr lang="it-IT" sz="2000" dirty="0" err="1">
                <a:ea typeface="+mn-lt"/>
                <a:cs typeface="+mn-lt"/>
              </a:rPr>
              <a:t>additional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factor</a:t>
            </a:r>
            <a:endParaRPr lang="it-IT" dirty="0" err="1"/>
          </a:p>
          <a:p>
            <a:r>
              <a:rPr lang="it-IT" sz="2000" dirty="0" err="1">
                <a:ea typeface="+mn-lt"/>
                <a:cs typeface="+mn-lt"/>
              </a:rPr>
              <a:t>Internal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nodes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have</a:t>
            </a:r>
            <a:r>
              <a:rPr lang="it-IT" sz="2000" dirty="0">
                <a:ea typeface="+mn-lt"/>
                <a:cs typeface="+mn-lt"/>
              </a:rPr>
              <a:t> more </a:t>
            </a:r>
            <a:r>
              <a:rPr lang="it-IT" sz="2000" dirty="0" err="1">
                <a:ea typeface="+mn-lt"/>
                <a:cs typeface="+mn-lt"/>
              </a:rPr>
              <a:t>neighbors</a:t>
            </a:r>
            <a:r>
              <a:rPr lang="it-IT" sz="2000" dirty="0">
                <a:ea typeface="+mn-lt"/>
                <a:cs typeface="+mn-lt"/>
              </a:rPr>
              <a:t>, </a:t>
            </a:r>
            <a:r>
              <a:rPr lang="it-IT" sz="2000" dirty="0" err="1">
                <a:ea typeface="+mn-lt"/>
                <a:cs typeface="+mn-lt"/>
              </a:rPr>
              <a:t>receive</a:t>
            </a:r>
            <a:r>
              <a:rPr lang="it-IT" sz="2000" dirty="0">
                <a:ea typeface="+mn-lt"/>
                <a:cs typeface="+mn-lt"/>
              </a:rPr>
              <a:t> more </a:t>
            </a:r>
            <a:r>
              <a:rPr lang="it-IT" sz="2000" dirty="0" err="1">
                <a:ea typeface="+mn-lt"/>
                <a:cs typeface="+mn-lt"/>
              </a:rPr>
              <a:t>packets</a:t>
            </a:r>
            <a:r>
              <a:rPr lang="it-IT" sz="2000" dirty="0">
                <a:ea typeface="+mn-lt"/>
                <a:cs typeface="+mn-lt"/>
              </a:rPr>
              <a:t>, and </a:t>
            </a:r>
            <a:r>
              <a:rPr lang="it-IT" sz="2000" b="1" dirty="0" err="1">
                <a:ea typeface="+mn-lt"/>
                <a:cs typeface="+mn-lt"/>
              </a:rPr>
              <a:t>consume</a:t>
            </a:r>
            <a:r>
              <a:rPr lang="it-IT" sz="2000" b="1" dirty="0">
                <a:ea typeface="+mn-lt"/>
                <a:cs typeface="+mn-lt"/>
              </a:rPr>
              <a:t> more energy</a:t>
            </a:r>
            <a:r>
              <a:rPr lang="it-IT" sz="2000" dirty="0">
                <a:ea typeface="+mn-lt"/>
                <a:cs typeface="+mn-lt"/>
              </a:rPr>
              <a:t>.</a:t>
            </a:r>
            <a:endParaRPr lang="it-IT" sz="2000" dirty="0"/>
          </a:p>
          <a:p>
            <a:r>
              <a:rPr lang="it-IT" sz="2000" dirty="0"/>
              <a:t>The </a:t>
            </a:r>
            <a:r>
              <a:rPr lang="it-IT" sz="2000" dirty="0" err="1"/>
              <a:t>problem</a:t>
            </a:r>
            <a:r>
              <a:rPr lang="it-IT" sz="2000" dirty="0"/>
              <a:t> with </a:t>
            </a: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approach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>
                <a:ea typeface="+mn-lt"/>
                <a:cs typeface="+mn-lt"/>
              </a:rPr>
              <a:t>it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would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dirty="0" err="1">
                <a:ea typeface="+mn-lt"/>
                <a:cs typeface="+mn-lt"/>
              </a:rPr>
              <a:t>require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b="1" dirty="0">
                <a:ea typeface="+mn-lt"/>
                <a:cs typeface="+mn-lt"/>
              </a:rPr>
              <a:t>more </a:t>
            </a:r>
            <a:r>
              <a:rPr lang="it-IT" sz="2000" b="1" dirty="0" err="1">
                <a:ea typeface="+mn-lt"/>
                <a:cs typeface="+mn-lt"/>
              </a:rPr>
              <a:t>thresholds</a:t>
            </a:r>
            <a:r>
              <a:rPr lang="it-IT" sz="2000" dirty="0">
                <a:ea typeface="+mn-lt"/>
                <a:cs typeface="+mn-lt"/>
              </a:rPr>
              <a:t>, making the </a:t>
            </a:r>
            <a:r>
              <a:rPr lang="it-IT" sz="2000" dirty="0" err="1">
                <a:ea typeface="+mn-lt"/>
                <a:cs typeface="+mn-lt"/>
              </a:rPr>
              <a:t>algorithm</a:t>
            </a:r>
            <a:r>
              <a:rPr lang="it-IT" sz="2000" dirty="0">
                <a:ea typeface="+mn-lt"/>
                <a:cs typeface="+mn-lt"/>
              </a:rPr>
              <a:t> </a:t>
            </a:r>
            <a:r>
              <a:rPr lang="it-IT" sz="2000" b="1" dirty="0">
                <a:ea typeface="+mn-lt"/>
                <a:cs typeface="+mn-lt"/>
              </a:rPr>
              <a:t>more </a:t>
            </a:r>
            <a:r>
              <a:rPr lang="it-IT" sz="2000" b="1" dirty="0" err="1">
                <a:ea typeface="+mn-lt"/>
                <a:cs typeface="+mn-lt"/>
              </a:rPr>
              <a:t>complex</a:t>
            </a:r>
            <a:r>
              <a:rPr lang="it-IT" sz="2000" b="1" dirty="0">
                <a:ea typeface="+mn-lt"/>
                <a:cs typeface="+mn-lt"/>
              </a:rPr>
              <a:t> and </a:t>
            </a:r>
            <a:r>
              <a:rPr lang="it-IT" sz="2000" dirty="0" err="1">
                <a:ea typeface="+mn-lt"/>
                <a:cs typeface="+mn-lt"/>
              </a:rPr>
              <a:t>requires</a:t>
            </a:r>
            <a:r>
              <a:rPr lang="it-IT" sz="2000" b="1" dirty="0">
                <a:ea typeface="+mn-lt"/>
                <a:cs typeface="+mn-lt"/>
              </a:rPr>
              <a:t> more </a:t>
            </a:r>
            <a:r>
              <a:rPr lang="it-IT" sz="2000" b="1" dirty="0" err="1">
                <a:ea typeface="+mn-lt"/>
                <a:cs typeface="+mn-lt"/>
              </a:rPr>
              <a:t>parameter</a:t>
            </a:r>
            <a:r>
              <a:rPr lang="it-IT" sz="2000" b="1" dirty="0">
                <a:ea typeface="+mn-lt"/>
                <a:cs typeface="+mn-lt"/>
              </a:rPr>
              <a:t> tuning</a:t>
            </a:r>
            <a:endParaRPr lang="it-IT" sz="2000" b="1" dirty="0"/>
          </a:p>
        </p:txBody>
      </p:sp>
      <p:pic>
        <p:nvPicPr>
          <p:cNvPr id="5" name="Picture 4" descr="Batterie multicolori">
            <a:extLst>
              <a:ext uri="{FF2B5EF4-FFF2-40B4-BE49-F238E27FC236}">
                <a16:creationId xmlns:a16="http://schemas.microsoft.com/office/drawing/2014/main" id="{482A4B6E-94DE-982E-49D7-3316E420CE5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456" r="17742" b="-9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0379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E76DF1-54C2-0DB2-93EC-F6EE76FCC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problem</a:t>
            </a:r>
            <a:r>
              <a:rPr lang="it-IT" dirty="0"/>
              <a:t> to solve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7631BF1-A070-F535-05EB-3AEA42F23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>
                <a:ea typeface="+mn-lt"/>
                <a:cs typeface="+mn-lt"/>
              </a:rPr>
              <a:t>Given a dense WSN with </a:t>
            </a:r>
            <a:r>
              <a:rPr lang="it-IT" dirty="0" err="1">
                <a:ea typeface="+mn-lt"/>
                <a:cs typeface="+mn-lt"/>
              </a:rPr>
              <a:t>at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least</a:t>
            </a:r>
            <a:r>
              <a:rPr lang="it-IT" dirty="0">
                <a:ea typeface="+mn-lt"/>
                <a:cs typeface="+mn-lt"/>
              </a:rPr>
              <a:t> 50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identify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approximately</a:t>
            </a:r>
            <a:r>
              <a:rPr lang="it-IT" dirty="0">
                <a:ea typeface="+mn-lt"/>
                <a:cs typeface="+mn-lt"/>
              </a:rPr>
              <a:t> 10 candidate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for </a:t>
            </a:r>
            <a:r>
              <a:rPr lang="it-IT" dirty="0" err="1">
                <a:ea typeface="+mn-lt"/>
                <a:cs typeface="+mn-lt"/>
              </a:rPr>
              <a:t>sink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roles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  <a:p>
            <a:r>
              <a:rPr lang="it-IT" dirty="0" err="1">
                <a:ea typeface="+mn-lt"/>
                <a:cs typeface="+mn-lt"/>
              </a:rPr>
              <a:t>Sink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must be </a:t>
            </a:r>
            <a:r>
              <a:rPr lang="it-IT" dirty="0" err="1">
                <a:ea typeface="+mn-lt"/>
                <a:cs typeface="+mn-lt"/>
              </a:rPr>
              <a:t>located</a:t>
            </a:r>
            <a:r>
              <a:rPr lang="it-IT" dirty="0">
                <a:ea typeface="+mn-lt"/>
                <a:cs typeface="+mn-lt"/>
              </a:rPr>
              <a:t> on the </a:t>
            </a:r>
            <a:r>
              <a:rPr lang="it-IT" dirty="0" err="1">
                <a:ea typeface="+mn-lt"/>
                <a:cs typeface="+mn-lt"/>
              </a:rPr>
              <a:t>network's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external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perimeter</a:t>
            </a:r>
            <a:r>
              <a:rPr lang="it-IT" dirty="0">
                <a:ea typeface="+mn-lt"/>
                <a:cs typeface="+mn-lt"/>
              </a:rPr>
              <a:t> and be </a:t>
            </a:r>
            <a:r>
              <a:rPr lang="it-IT" dirty="0" err="1">
                <a:ea typeface="+mn-lt"/>
                <a:cs typeface="+mn-lt"/>
              </a:rPr>
              <a:t>evenly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distributed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geographically</a:t>
            </a:r>
            <a:r>
              <a:rPr lang="it-IT" dirty="0">
                <a:ea typeface="+mn-lt"/>
                <a:cs typeface="+mn-lt"/>
              </a:rPr>
              <a:t> (more or </a:t>
            </a:r>
            <a:r>
              <a:rPr lang="it-IT" dirty="0" err="1">
                <a:ea typeface="+mn-lt"/>
                <a:cs typeface="+mn-lt"/>
              </a:rPr>
              <a:t>less</a:t>
            </a:r>
            <a:r>
              <a:rPr lang="it-IT" dirty="0">
                <a:ea typeface="+mn-lt"/>
                <a:cs typeface="+mn-lt"/>
              </a:rPr>
              <a:t>).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2396144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15E577-988D-D666-3E99-00419A9A82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3"/>
            <a:ext cx="10515600" cy="1325563"/>
          </a:xfrm>
        </p:spPr>
        <p:txBody>
          <a:bodyPr/>
          <a:lstStyle/>
          <a:p>
            <a:r>
              <a:rPr lang="it-IT" dirty="0"/>
              <a:t>Video Demo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A38603-899F-2E5D-221A-9FD980D422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4" name="Video_demo_Multiple_Sink_Discovery">
            <a:hlinkClick r:id="" action="ppaction://media"/>
            <a:extLst>
              <a:ext uri="{FF2B5EF4-FFF2-40B4-BE49-F238E27FC236}">
                <a16:creationId xmlns:a16="http://schemas.microsoft.com/office/drawing/2014/main" id="{7849DBE5-F255-557B-AEB7-C91256E2358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762" y="1037493"/>
            <a:ext cx="12211294" cy="581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70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01D68F-864E-BC4F-6B15-1E6BC0F6749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Thank </a:t>
            </a:r>
            <a:r>
              <a:rPr lang="it-IT" dirty="0" err="1"/>
              <a:t>you</a:t>
            </a:r>
            <a:r>
              <a:rPr lang="it-IT" dirty="0"/>
              <a:t> for </a:t>
            </a:r>
            <a:r>
              <a:rPr lang="it-IT" dirty="0" err="1"/>
              <a:t>listening</a:t>
            </a:r>
          </a:p>
        </p:txBody>
      </p:sp>
    </p:spTree>
    <p:extLst>
      <p:ext uri="{BB962C8B-B14F-4D97-AF65-F5344CB8AC3E}">
        <p14:creationId xmlns:p14="http://schemas.microsoft.com/office/powerpoint/2010/main" val="51408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A5430E-72DD-BE4F-551D-19078C2B4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>
                <a:ea typeface="+mj-lt"/>
                <a:cs typeface="+mj-lt"/>
              </a:rPr>
              <a:t>Approach</a:t>
            </a:r>
            <a:r>
              <a:rPr lang="it-IT" dirty="0">
                <a:ea typeface="+mj-lt"/>
                <a:cs typeface="+mj-lt"/>
              </a:rPr>
              <a:t> to the Solution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85D9DFB-29A4-A690-A754-F157F300C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>
                <a:ea typeface="+mn-lt"/>
                <a:cs typeface="+mn-lt"/>
              </a:rPr>
              <a:t>How can </a:t>
            </a:r>
            <a:r>
              <a:rPr lang="it-IT" dirty="0" err="1">
                <a:ea typeface="+mn-lt"/>
                <a:cs typeface="+mn-lt"/>
              </a:rPr>
              <a:t>we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distinguish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external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perimeter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from </a:t>
            </a:r>
            <a:r>
              <a:rPr lang="it-IT" dirty="0" err="1">
                <a:ea typeface="+mn-lt"/>
                <a:cs typeface="+mn-lt"/>
              </a:rPr>
              <a:t>internal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ones</a:t>
            </a:r>
            <a:r>
              <a:rPr lang="it-IT" dirty="0">
                <a:ea typeface="+mn-lt"/>
                <a:cs typeface="+mn-lt"/>
              </a:rPr>
              <a:t>?</a:t>
            </a:r>
          </a:p>
          <a:p>
            <a:r>
              <a:rPr lang="it-IT" dirty="0"/>
              <a:t>My </a:t>
            </a:r>
            <a:r>
              <a:rPr lang="it-IT" dirty="0" err="1"/>
              <a:t>proposed</a:t>
            </a:r>
            <a:r>
              <a:rPr lang="it-IT" dirty="0"/>
              <a:t> </a:t>
            </a:r>
            <a:r>
              <a:rPr lang="it-IT" dirty="0" err="1"/>
              <a:t>solution</a:t>
            </a:r>
            <a:r>
              <a:rPr lang="it-IT" dirty="0"/>
              <a:t> 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observation</a:t>
            </a:r>
            <a:r>
              <a:rPr lang="it-IT" dirty="0"/>
              <a:t>: </a:t>
            </a:r>
            <a:r>
              <a:rPr lang="it-IT" b="1" dirty="0"/>
              <a:t>on </a:t>
            </a:r>
            <a:r>
              <a:rPr lang="it-IT" b="1" dirty="0" err="1"/>
              <a:t>average</a:t>
            </a:r>
            <a:r>
              <a:rPr lang="it-IT" b="1" dirty="0"/>
              <a:t>, </a:t>
            </a:r>
            <a:r>
              <a:rPr lang="it-IT" b="1" dirty="0" err="1"/>
              <a:t>perimeter</a:t>
            </a:r>
            <a:r>
              <a:rPr lang="it-IT" b="1" dirty="0"/>
              <a:t> </a:t>
            </a:r>
            <a:r>
              <a:rPr lang="it-IT" b="1" dirty="0" err="1"/>
              <a:t>nodes</a:t>
            </a:r>
            <a:r>
              <a:rPr lang="it-IT" b="1" dirty="0"/>
              <a:t> </a:t>
            </a:r>
            <a:r>
              <a:rPr lang="it-IT" b="1" dirty="0" err="1"/>
              <a:t>have</a:t>
            </a:r>
            <a:r>
              <a:rPr lang="it-IT" b="1" dirty="0"/>
              <a:t> </a:t>
            </a:r>
            <a:r>
              <a:rPr lang="it-IT" b="1" dirty="0" err="1"/>
              <a:t>less</a:t>
            </a:r>
            <a:r>
              <a:rPr lang="it-IT" b="1" dirty="0"/>
              <a:t> </a:t>
            </a:r>
            <a:r>
              <a:rPr lang="it-IT" b="1" dirty="0" err="1"/>
              <a:t>neighbors</a:t>
            </a:r>
            <a:r>
              <a:rPr lang="it-IT" b="1" dirty="0"/>
              <a:t> </a:t>
            </a:r>
            <a:r>
              <a:rPr lang="it-IT" b="1" dirty="0" err="1"/>
              <a:t>than</a:t>
            </a:r>
            <a:r>
              <a:rPr lang="it-IT" b="1" dirty="0"/>
              <a:t> </a:t>
            </a:r>
            <a:r>
              <a:rPr lang="it-IT" b="1" dirty="0" err="1"/>
              <a:t>internal</a:t>
            </a:r>
            <a:r>
              <a:rPr lang="it-IT" b="1" dirty="0"/>
              <a:t> </a:t>
            </a:r>
            <a:r>
              <a:rPr lang="it-IT" b="1" dirty="0" err="1"/>
              <a:t>nodes</a:t>
            </a:r>
            <a:endParaRPr lang="it-IT" b="1" dirty="0"/>
          </a:p>
          <a:p>
            <a:r>
              <a:rPr lang="it-IT" dirty="0" err="1">
                <a:ea typeface="+mn-lt"/>
                <a:cs typeface="+mn-lt"/>
              </a:rPr>
              <a:t>Therefore</a:t>
            </a:r>
            <a:r>
              <a:rPr lang="it-IT" dirty="0">
                <a:ea typeface="+mn-lt"/>
                <a:cs typeface="+mn-lt"/>
              </a:rPr>
              <a:t>, the </a:t>
            </a:r>
            <a:r>
              <a:rPr lang="it-IT" dirty="0" err="1">
                <a:ea typeface="+mn-lt"/>
                <a:cs typeface="+mn-lt"/>
              </a:rPr>
              <a:t>problem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becomes</a:t>
            </a:r>
            <a:r>
              <a:rPr lang="it-IT" dirty="0">
                <a:ea typeface="+mn-lt"/>
                <a:cs typeface="+mn-lt"/>
              </a:rPr>
              <a:t> to </a:t>
            </a:r>
            <a:r>
              <a:rPr lang="it-IT" b="1" dirty="0" err="1">
                <a:ea typeface="+mn-lt"/>
                <a:cs typeface="+mn-lt"/>
              </a:rPr>
              <a:t>identifying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nodes</a:t>
            </a:r>
            <a:r>
              <a:rPr lang="it-IT" b="1" dirty="0">
                <a:ea typeface="+mn-lt"/>
                <a:cs typeface="+mn-lt"/>
              </a:rPr>
              <a:t> with </a:t>
            </a:r>
            <a:r>
              <a:rPr lang="it-IT" b="1" dirty="0" err="1">
                <a:ea typeface="+mn-lt"/>
                <a:cs typeface="+mn-lt"/>
              </a:rPr>
              <a:t>fewer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neighbors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than</a:t>
            </a:r>
            <a:r>
              <a:rPr lang="it-IT" b="1" dirty="0">
                <a:ea typeface="+mn-lt"/>
                <a:cs typeface="+mn-lt"/>
              </a:rPr>
              <a:t> the </a:t>
            </a:r>
            <a:r>
              <a:rPr lang="it-IT" b="1" dirty="0" err="1">
                <a:ea typeface="+mn-lt"/>
                <a:cs typeface="+mn-lt"/>
              </a:rPr>
              <a:t>average</a:t>
            </a:r>
            <a:r>
              <a:rPr lang="it-IT" b="1" dirty="0">
                <a:ea typeface="+mn-lt"/>
                <a:cs typeface="+mn-lt"/>
              </a:rPr>
              <a:t>.</a:t>
            </a:r>
            <a:endParaRPr lang="it-IT" dirty="0"/>
          </a:p>
          <a:p>
            <a:r>
              <a:rPr lang="it-IT" dirty="0" err="1">
                <a:ea typeface="+mn-lt"/>
                <a:cs typeface="+mn-lt"/>
              </a:rPr>
              <a:t>These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are </a:t>
            </a:r>
            <a:r>
              <a:rPr lang="it-IT" b="1" dirty="0" err="1">
                <a:ea typeface="+mn-lt"/>
                <a:cs typeface="+mn-lt"/>
              </a:rPr>
              <a:t>likely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dirty="0">
                <a:ea typeface="+mn-lt"/>
                <a:cs typeface="+mn-lt"/>
              </a:rPr>
              <a:t>to be on the </a:t>
            </a:r>
            <a:r>
              <a:rPr lang="it-IT" dirty="0" err="1">
                <a:ea typeface="+mn-lt"/>
                <a:cs typeface="+mn-lt"/>
              </a:rPr>
              <a:t>network's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external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perimeter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1077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50744C-3180-0F5E-070B-D53B8B666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70971"/>
            <a:ext cx="7032806" cy="719329"/>
          </a:xfrm>
        </p:spPr>
        <p:txBody>
          <a:bodyPr anchor="b">
            <a:normAutofit fontScale="90000"/>
          </a:bodyPr>
          <a:lstStyle/>
          <a:p>
            <a:r>
              <a:rPr lang="it-IT" sz="5000"/>
              <a:t>Reasoning on the solution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D815A03-E8E5-9EDB-3870-FB5C14EB84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1713552"/>
            <a:ext cx="5807428" cy="46496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sz="2200" dirty="0" err="1">
                <a:ea typeface="+mn-lt"/>
                <a:cs typeface="+mn-lt"/>
              </a:rPr>
              <a:t>Nodes</a:t>
            </a:r>
            <a:r>
              <a:rPr lang="it-IT" sz="2200" dirty="0">
                <a:ea typeface="+mn-lt"/>
                <a:cs typeface="+mn-lt"/>
              </a:rPr>
              <a:t> are </a:t>
            </a:r>
            <a:r>
              <a:rPr lang="it-IT" sz="2200" dirty="0" err="1">
                <a:ea typeface="+mn-lt"/>
                <a:cs typeface="+mn-lt"/>
              </a:rPr>
              <a:t>randomly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generated</a:t>
            </a:r>
            <a:r>
              <a:rPr lang="it-IT" sz="2200" dirty="0">
                <a:ea typeface="+mn-lt"/>
                <a:cs typeface="+mn-lt"/>
              </a:rPr>
              <a:t> following a </a:t>
            </a:r>
            <a:r>
              <a:rPr lang="it-IT" sz="2200" dirty="0" err="1">
                <a:ea typeface="+mn-lt"/>
                <a:cs typeface="+mn-lt"/>
              </a:rPr>
              <a:t>normal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distribution</a:t>
            </a:r>
            <a:r>
              <a:rPr lang="it-IT" sz="2200" dirty="0">
                <a:ea typeface="+mn-lt"/>
                <a:cs typeface="+mn-lt"/>
              </a:rPr>
              <a:t>, </a:t>
            </a:r>
            <a:r>
              <a:rPr lang="it-IT" sz="2200" dirty="0" err="1">
                <a:ea typeface="+mn-lt"/>
                <a:cs typeface="+mn-lt"/>
              </a:rPr>
              <a:t>meaning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their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number</a:t>
            </a:r>
            <a:r>
              <a:rPr lang="it-IT" sz="2200" dirty="0">
                <a:ea typeface="+mn-lt"/>
                <a:cs typeface="+mn-lt"/>
              </a:rPr>
              <a:t> of </a:t>
            </a:r>
            <a:r>
              <a:rPr lang="it-IT" sz="2200" dirty="0" err="1">
                <a:ea typeface="+mn-lt"/>
                <a:cs typeface="+mn-lt"/>
              </a:rPr>
              <a:t>neighbors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also</a:t>
            </a:r>
            <a:r>
              <a:rPr lang="it-IT" sz="2200" dirty="0">
                <a:ea typeface="+mn-lt"/>
                <a:cs typeface="+mn-lt"/>
              </a:rPr>
              <a:t> follows a </a:t>
            </a:r>
            <a:r>
              <a:rPr lang="it-IT" sz="2200" dirty="0" err="1">
                <a:ea typeface="+mn-lt"/>
                <a:cs typeface="+mn-lt"/>
              </a:rPr>
              <a:t>normal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distribution</a:t>
            </a:r>
            <a:r>
              <a:rPr lang="it-IT" sz="2200" dirty="0">
                <a:ea typeface="+mn-lt"/>
                <a:cs typeface="+mn-lt"/>
              </a:rPr>
              <a:t>.</a:t>
            </a:r>
            <a:endParaRPr lang="it-IT" sz="2200" dirty="0"/>
          </a:p>
          <a:p>
            <a:r>
              <a:rPr lang="it-IT" sz="2200" dirty="0" err="1"/>
              <a:t>I'm</a:t>
            </a:r>
            <a:r>
              <a:rPr lang="it-IT" sz="2200" dirty="0"/>
              <a:t> </a:t>
            </a:r>
            <a:r>
              <a:rPr lang="it-IT" sz="2200" dirty="0" err="1"/>
              <a:t>interested</a:t>
            </a:r>
            <a:r>
              <a:rPr lang="it-IT" sz="2200" dirty="0"/>
              <a:t> in </a:t>
            </a:r>
            <a:r>
              <a:rPr lang="it-IT" sz="2200" dirty="0" err="1"/>
              <a:t>nodes</a:t>
            </a:r>
            <a:r>
              <a:rPr lang="it-IT" sz="2200" dirty="0"/>
              <a:t> </a:t>
            </a:r>
            <a:r>
              <a:rPr lang="it-IT" sz="2200" dirty="0">
                <a:ea typeface="+mn-lt"/>
                <a:cs typeface="+mn-lt"/>
              </a:rPr>
              <a:t>with </a:t>
            </a:r>
            <a:r>
              <a:rPr lang="it-IT" sz="2200" dirty="0" err="1">
                <a:ea typeface="+mn-lt"/>
                <a:cs typeface="+mn-lt"/>
              </a:rPr>
              <a:t>neighbor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counts</a:t>
            </a:r>
            <a:r>
              <a:rPr lang="it-IT" sz="2200" dirty="0">
                <a:ea typeface="+mn-lt"/>
                <a:cs typeface="+mn-lt"/>
              </a:rPr>
              <a:t> </a:t>
            </a:r>
            <a:r>
              <a:rPr lang="it-IT" sz="2200" dirty="0" err="1">
                <a:ea typeface="+mn-lt"/>
                <a:cs typeface="+mn-lt"/>
              </a:rPr>
              <a:t>falling</a:t>
            </a:r>
            <a:r>
              <a:rPr lang="it-IT" sz="2200" dirty="0">
                <a:ea typeface="+mn-lt"/>
                <a:cs typeface="+mn-lt"/>
              </a:rPr>
              <a:t> on the </a:t>
            </a:r>
            <a:r>
              <a:rPr lang="it-IT" sz="2200" b="1" dirty="0" err="1">
                <a:ea typeface="+mn-lt"/>
                <a:cs typeface="+mn-lt"/>
              </a:rPr>
              <a:t>left</a:t>
            </a:r>
            <a:r>
              <a:rPr lang="it-IT" sz="2200" b="1" dirty="0">
                <a:ea typeface="+mn-lt"/>
                <a:cs typeface="+mn-lt"/>
              </a:rPr>
              <a:t> side</a:t>
            </a:r>
            <a:r>
              <a:rPr lang="it-IT" sz="2200" dirty="0">
                <a:ea typeface="+mn-lt"/>
                <a:cs typeface="+mn-lt"/>
              </a:rPr>
              <a:t> of the </a:t>
            </a:r>
            <a:r>
              <a:rPr lang="it-IT" sz="2200" dirty="0" err="1">
                <a:ea typeface="+mn-lt"/>
                <a:cs typeface="+mn-lt"/>
              </a:rPr>
              <a:t>distribution</a:t>
            </a:r>
            <a:r>
              <a:rPr lang="it-IT" sz="2200" dirty="0">
                <a:ea typeface="+mn-lt"/>
                <a:cs typeface="+mn-lt"/>
              </a:rPr>
              <a:t>.</a:t>
            </a:r>
            <a:endParaRPr lang="it-IT" sz="2200" dirty="0"/>
          </a:p>
          <a:p>
            <a:r>
              <a:rPr lang="it-IT" sz="2200" err="1"/>
              <a:t>Therefore</a:t>
            </a:r>
            <a:r>
              <a:rPr lang="it-IT" sz="2200" dirty="0"/>
              <a:t> I </a:t>
            </a:r>
            <a:r>
              <a:rPr lang="it-IT" sz="2200" err="1"/>
              <a:t>considered</a:t>
            </a:r>
            <a:r>
              <a:rPr lang="it-IT" sz="2200" dirty="0"/>
              <a:t> </a:t>
            </a:r>
            <a:r>
              <a:rPr lang="it-IT" sz="2200" err="1"/>
              <a:t>only</a:t>
            </a:r>
            <a:r>
              <a:rPr lang="it-IT" sz="2200" dirty="0"/>
              <a:t> a </a:t>
            </a:r>
            <a:r>
              <a:rPr lang="it-IT" sz="2200" b="1" err="1"/>
              <a:t>portion</a:t>
            </a:r>
            <a:r>
              <a:rPr lang="it-IT" sz="2200" b="1" dirty="0"/>
              <a:t> of the </a:t>
            </a:r>
            <a:r>
              <a:rPr lang="it-IT" sz="2200" b="1" err="1"/>
              <a:t>average</a:t>
            </a:r>
            <a:endParaRPr lang="it-IT" sz="2200" b="1"/>
          </a:p>
          <a:p>
            <a:r>
              <a:rPr lang="it-IT" sz="2200" dirty="0" err="1"/>
              <a:t>All</a:t>
            </a:r>
            <a:r>
              <a:rPr lang="it-IT" sz="2200" dirty="0"/>
              <a:t> the </a:t>
            </a:r>
            <a:r>
              <a:rPr lang="it-IT" sz="2200" dirty="0" err="1"/>
              <a:t>nodes</a:t>
            </a:r>
            <a:r>
              <a:rPr lang="it-IT" sz="2200" dirty="0"/>
              <a:t> </a:t>
            </a:r>
            <a:r>
              <a:rPr lang="it-IT" sz="2200" dirty="0" err="1"/>
              <a:t>that</a:t>
            </a:r>
            <a:r>
              <a:rPr lang="it-IT" sz="2200" dirty="0"/>
              <a:t> </a:t>
            </a:r>
            <a:r>
              <a:rPr lang="it-IT" sz="2200" dirty="0" err="1"/>
              <a:t>have</a:t>
            </a:r>
            <a:r>
              <a:rPr lang="it-IT" sz="2200" dirty="0"/>
              <a:t> a </a:t>
            </a:r>
            <a:r>
              <a:rPr lang="it-IT" sz="2200" dirty="0" err="1"/>
              <a:t>number</a:t>
            </a:r>
            <a:r>
              <a:rPr lang="it-IT" sz="2200" dirty="0"/>
              <a:t> of </a:t>
            </a:r>
            <a:r>
              <a:rPr lang="it-IT" sz="2200" dirty="0" err="1"/>
              <a:t>neighbors</a:t>
            </a:r>
            <a:r>
              <a:rPr lang="it-IT" sz="2200" dirty="0"/>
              <a:t> </a:t>
            </a:r>
            <a:r>
              <a:rPr lang="it-IT" sz="2200" dirty="0" err="1"/>
              <a:t>less</a:t>
            </a:r>
            <a:r>
              <a:rPr lang="it-IT" sz="2200" dirty="0"/>
              <a:t> </a:t>
            </a:r>
            <a:r>
              <a:rPr lang="it-IT" sz="2200" dirty="0" err="1"/>
              <a:t>than</a:t>
            </a:r>
            <a:r>
              <a:rPr lang="it-IT" sz="2200" dirty="0"/>
              <a:t> </a:t>
            </a:r>
            <a:r>
              <a:rPr lang="it-IT" sz="2200" dirty="0" err="1"/>
              <a:t>this</a:t>
            </a:r>
            <a:r>
              <a:rPr lang="it-IT" sz="2200" dirty="0"/>
              <a:t> </a:t>
            </a:r>
            <a:r>
              <a:rPr lang="it-IT" sz="2200" dirty="0" err="1"/>
              <a:t>threshold</a:t>
            </a:r>
            <a:r>
              <a:rPr lang="it-IT" sz="2200" dirty="0"/>
              <a:t> are </a:t>
            </a:r>
            <a:r>
              <a:rPr lang="it-IT" sz="2200" dirty="0" err="1"/>
              <a:t>likely</a:t>
            </a:r>
            <a:r>
              <a:rPr lang="it-IT" sz="2200" dirty="0"/>
              <a:t> </a:t>
            </a:r>
            <a:r>
              <a:rPr lang="it-IT" sz="2200" dirty="0" err="1"/>
              <a:t>external</a:t>
            </a:r>
            <a:r>
              <a:rPr lang="it-IT" sz="2200" dirty="0"/>
              <a:t> </a:t>
            </a:r>
            <a:r>
              <a:rPr lang="it-IT" sz="2200" dirty="0" err="1"/>
              <a:t>perimeter</a:t>
            </a:r>
            <a:r>
              <a:rPr lang="it-IT" sz="2200" dirty="0"/>
              <a:t> </a:t>
            </a:r>
            <a:r>
              <a:rPr lang="it-IT" sz="2200" dirty="0" err="1"/>
              <a:t>nodes</a:t>
            </a:r>
            <a:r>
              <a:rPr lang="it-IT" sz="2200" dirty="0"/>
              <a:t>.</a:t>
            </a:r>
          </a:p>
          <a:p>
            <a:r>
              <a:rPr lang="it-IT" sz="2200" dirty="0"/>
              <a:t>Computing the </a:t>
            </a:r>
            <a:r>
              <a:rPr lang="it-IT" sz="2200" b="1" err="1"/>
              <a:t>local</a:t>
            </a:r>
            <a:r>
              <a:rPr lang="it-IT" sz="2200" b="1" dirty="0"/>
              <a:t> </a:t>
            </a:r>
            <a:r>
              <a:rPr lang="it-IT" sz="2200" b="1" err="1"/>
              <a:t>average</a:t>
            </a:r>
            <a:r>
              <a:rPr lang="it-IT" sz="2200" dirty="0"/>
              <a:t> </a:t>
            </a:r>
            <a:r>
              <a:rPr lang="it-IT" sz="2200" err="1"/>
              <a:t>it's</a:t>
            </a:r>
            <a:r>
              <a:rPr lang="it-IT" sz="2200" dirty="0"/>
              <a:t> a good </a:t>
            </a:r>
            <a:r>
              <a:rPr lang="it-IT" sz="2200" err="1"/>
              <a:t>enough</a:t>
            </a:r>
            <a:r>
              <a:rPr lang="it-IT" sz="2200" dirty="0"/>
              <a:t> </a:t>
            </a:r>
            <a:r>
              <a:rPr lang="it-IT" sz="2200" err="1"/>
              <a:t>approximation</a:t>
            </a:r>
            <a:endParaRPr lang="it-IT" sz="2200"/>
          </a:p>
          <a:p>
            <a:endParaRPr lang="it-IT" sz="1500"/>
          </a:p>
        </p:txBody>
      </p:sp>
      <p:pic>
        <p:nvPicPr>
          <p:cNvPr id="5" name="Immagine 4" descr="Immagine che contiene diagramma, linea, Diagramma, tes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475CBAF0-C94E-70CA-CB77-3A3377A5C1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887" y="1714751"/>
            <a:ext cx="5561940" cy="413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15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78DFF50-10EC-DB9B-89C3-05986EC9A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54C131-463B-F2C4-0BED-36383F00D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70971"/>
            <a:ext cx="9602113" cy="719329"/>
          </a:xfrm>
        </p:spPr>
        <p:txBody>
          <a:bodyPr anchor="b">
            <a:normAutofit fontScale="90000"/>
          </a:bodyPr>
          <a:lstStyle/>
          <a:p>
            <a:r>
              <a:rPr lang="it-IT" sz="5000" dirty="0" err="1"/>
              <a:t>Parameters</a:t>
            </a:r>
            <a:r>
              <a:rPr lang="it-IT" sz="5000" dirty="0"/>
              <a:t> of the </a:t>
            </a:r>
            <a:r>
              <a:rPr lang="it-IT" sz="5000" dirty="0" err="1"/>
              <a:t>Algorithm</a:t>
            </a:r>
            <a:r>
              <a:rPr lang="it-IT" sz="5000" dirty="0"/>
              <a:t>: </a:t>
            </a:r>
            <a:r>
              <a:rPr lang="it-IT" sz="5000" dirty="0" err="1"/>
              <a:t>Sensitivity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670ADC0-6CD1-13B1-4F80-0E7F73F99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1713552"/>
            <a:ext cx="5807428" cy="464968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dirty="0"/>
              <a:t>The first </a:t>
            </a:r>
            <a:r>
              <a:rPr lang="it-IT" dirty="0" err="1"/>
              <a:t>parameter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called</a:t>
            </a:r>
            <a:r>
              <a:rPr lang="it-IT" dirty="0"/>
              <a:t> "</a:t>
            </a:r>
            <a:r>
              <a:rPr lang="it-IT" b="1" dirty="0" err="1"/>
              <a:t>sensitivity</a:t>
            </a:r>
            <a:r>
              <a:rPr lang="it-IT" dirty="0"/>
              <a:t>"</a:t>
            </a:r>
            <a:endParaRPr lang="en-US" dirty="0"/>
          </a:p>
          <a:p>
            <a:r>
              <a:rPr lang="it-IT" dirty="0" err="1">
                <a:ea typeface="+mn-lt"/>
                <a:cs typeface="+mn-lt"/>
              </a:rPr>
              <a:t>It's</a:t>
            </a:r>
            <a:r>
              <a:rPr lang="it-IT" dirty="0">
                <a:ea typeface="+mn-lt"/>
                <a:cs typeface="+mn-lt"/>
              </a:rPr>
              <a:t> a </a:t>
            </a:r>
            <a:r>
              <a:rPr lang="it-IT" dirty="0" err="1">
                <a:ea typeface="+mn-lt"/>
                <a:cs typeface="+mn-lt"/>
              </a:rPr>
              <a:t>tunable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parameter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between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b="1" dirty="0">
                <a:ea typeface="+mn-lt"/>
                <a:cs typeface="+mn-lt"/>
              </a:rPr>
              <a:t>0 and 1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that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is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multiplied</a:t>
            </a:r>
            <a:r>
              <a:rPr lang="it-IT" dirty="0">
                <a:ea typeface="+mn-lt"/>
                <a:cs typeface="+mn-lt"/>
              </a:rPr>
              <a:t> by the </a:t>
            </a:r>
            <a:r>
              <a:rPr lang="it-IT" dirty="0" err="1">
                <a:ea typeface="+mn-lt"/>
                <a:cs typeface="+mn-lt"/>
              </a:rPr>
              <a:t>local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average</a:t>
            </a:r>
            <a:r>
              <a:rPr lang="it-IT" dirty="0">
                <a:ea typeface="+mn-lt"/>
                <a:cs typeface="+mn-lt"/>
              </a:rPr>
              <a:t> of </a:t>
            </a:r>
            <a:r>
              <a:rPr lang="it-IT" dirty="0" err="1">
                <a:ea typeface="+mn-lt"/>
                <a:cs typeface="+mn-lt"/>
              </a:rPr>
              <a:t>each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</a:t>
            </a:r>
            <a:endParaRPr lang="it-IT" dirty="0" err="1"/>
          </a:p>
          <a:p>
            <a:r>
              <a:rPr lang="it-IT" b="1" dirty="0" err="1">
                <a:ea typeface="+mn-lt"/>
                <a:cs typeface="+mn-lt"/>
              </a:rPr>
              <a:t>Higher</a:t>
            </a:r>
            <a:r>
              <a:rPr lang="it-IT" b="1" dirty="0">
                <a:ea typeface="+mn-lt"/>
                <a:cs typeface="+mn-lt"/>
              </a:rPr>
              <a:t> </a:t>
            </a:r>
            <a:r>
              <a:rPr lang="it-IT" b="1" dirty="0" err="1">
                <a:ea typeface="+mn-lt"/>
                <a:cs typeface="+mn-lt"/>
              </a:rPr>
              <a:t>sensitivity</a:t>
            </a:r>
            <a:r>
              <a:rPr lang="it-IT" dirty="0">
                <a:ea typeface="+mn-lt"/>
                <a:cs typeface="+mn-lt"/>
              </a:rPr>
              <a:t> (</a:t>
            </a:r>
            <a:r>
              <a:rPr lang="it-IT" dirty="0" err="1">
                <a:ea typeface="+mn-lt"/>
                <a:cs typeface="+mn-lt"/>
              </a:rPr>
              <a:t>closer</a:t>
            </a:r>
            <a:r>
              <a:rPr lang="it-IT" dirty="0">
                <a:ea typeface="+mn-lt"/>
                <a:cs typeface="+mn-lt"/>
              </a:rPr>
              <a:t> to 1) </a:t>
            </a:r>
            <a:r>
              <a:rPr lang="it-IT" dirty="0" err="1">
                <a:ea typeface="+mn-lt"/>
                <a:cs typeface="+mn-lt"/>
              </a:rPr>
              <a:t>selects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nearer</a:t>
            </a:r>
            <a:r>
              <a:rPr lang="it-IT" dirty="0">
                <a:ea typeface="+mn-lt"/>
                <a:cs typeface="+mn-lt"/>
              </a:rPr>
              <a:t> to the </a:t>
            </a:r>
            <a:r>
              <a:rPr lang="it-IT" dirty="0" err="1">
                <a:ea typeface="+mn-lt"/>
                <a:cs typeface="+mn-lt"/>
              </a:rPr>
              <a:t>average</a:t>
            </a:r>
            <a:r>
              <a:rPr lang="it-IT" dirty="0">
                <a:ea typeface="+mn-lt"/>
                <a:cs typeface="+mn-lt"/>
              </a:rPr>
              <a:t> (center of the </a:t>
            </a:r>
            <a:r>
              <a:rPr lang="it-IT" dirty="0" err="1">
                <a:ea typeface="+mn-lt"/>
                <a:cs typeface="+mn-lt"/>
              </a:rPr>
              <a:t>Gaussian</a:t>
            </a:r>
            <a:r>
              <a:rPr lang="it-IT" dirty="0">
                <a:ea typeface="+mn-lt"/>
                <a:cs typeface="+mn-lt"/>
              </a:rPr>
              <a:t>).</a:t>
            </a:r>
          </a:p>
          <a:p>
            <a:r>
              <a:rPr lang="it-IT" b="1" dirty="0">
                <a:ea typeface="+mn-lt"/>
                <a:cs typeface="+mn-lt"/>
              </a:rPr>
              <a:t>Lower </a:t>
            </a:r>
            <a:r>
              <a:rPr lang="it-IT" b="1" dirty="0" err="1">
                <a:ea typeface="+mn-lt"/>
                <a:cs typeface="+mn-lt"/>
              </a:rPr>
              <a:t>sensitivity</a:t>
            </a:r>
            <a:r>
              <a:rPr lang="it-IT" dirty="0">
                <a:ea typeface="+mn-lt"/>
                <a:cs typeface="+mn-lt"/>
              </a:rPr>
              <a:t> (</a:t>
            </a:r>
            <a:r>
              <a:rPr lang="it-IT" dirty="0" err="1">
                <a:ea typeface="+mn-lt"/>
                <a:cs typeface="+mn-lt"/>
              </a:rPr>
              <a:t>closer</a:t>
            </a:r>
            <a:r>
              <a:rPr lang="it-IT" dirty="0">
                <a:ea typeface="+mn-lt"/>
                <a:cs typeface="+mn-lt"/>
              </a:rPr>
              <a:t> to 0) </a:t>
            </a:r>
            <a:r>
              <a:rPr lang="it-IT" dirty="0" err="1">
                <a:ea typeface="+mn-lt"/>
                <a:cs typeface="+mn-lt"/>
              </a:rPr>
              <a:t>selects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nearer</a:t>
            </a:r>
            <a:r>
              <a:rPr lang="it-IT" dirty="0">
                <a:ea typeface="+mn-lt"/>
                <a:cs typeface="+mn-lt"/>
              </a:rPr>
              <a:t> to the </a:t>
            </a:r>
            <a:r>
              <a:rPr lang="it-IT" dirty="0" err="1">
                <a:ea typeface="+mn-lt"/>
                <a:cs typeface="+mn-lt"/>
              </a:rPr>
              <a:t>lower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tail</a:t>
            </a:r>
            <a:r>
              <a:rPr lang="it-IT" dirty="0">
                <a:ea typeface="+mn-lt"/>
                <a:cs typeface="+mn-lt"/>
              </a:rPr>
              <a:t> of the </a:t>
            </a:r>
            <a:r>
              <a:rPr lang="it-IT" dirty="0" err="1">
                <a:ea typeface="+mn-lt"/>
                <a:cs typeface="+mn-lt"/>
              </a:rPr>
              <a:t>distribution</a:t>
            </a:r>
            <a:r>
              <a:rPr lang="it-IT" dirty="0">
                <a:ea typeface="+mn-lt"/>
                <a:cs typeface="+mn-lt"/>
              </a:rPr>
              <a:t>.</a:t>
            </a:r>
          </a:p>
          <a:p>
            <a:endParaRPr lang="it-IT" sz="1500"/>
          </a:p>
        </p:txBody>
      </p:sp>
      <p:pic>
        <p:nvPicPr>
          <p:cNvPr id="5" name="Immagine 4" descr="Immagine che contiene diagramma, linea, Diagramma, testo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A8967AA2-2487-CA9A-8F36-DA67FFF5C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887" y="1714751"/>
            <a:ext cx="5561940" cy="413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679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FAF0F9-D8A3-B016-5B4D-2D28901D3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with </a:t>
            </a:r>
            <a:r>
              <a:rPr lang="it-IT" dirty="0" err="1"/>
              <a:t>Sensitivity</a:t>
            </a:r>
            <a:r>
              <a:rPr lang="it-IT" dirty="0"/>
              <a:t>=0.90 (Too High)</a:t>
            </a:r>
          </a:p>
        </p:txBody>
      </p:sp>
      <p:pic>
        <p:nvPicPr>
          <p:cNvPr id="4" name="Segnaposto contenuto 3" descr="Immagine che contiene mappa, testo, atlant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037F6F30-161D-1C62-2D80-13363FFCCC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1437" y="1715336"/>
            <a:ext cx="7502115" cy="4615107"/>
          </a:xfrm>
        </p:spPr>
      </p:pic>
      <p:sp>
        <p:nvSpPr>
          <p:cNvPr id="8" name="Segnaposto contenuto 6">
            <a:extLst>
              <a:ext uri="{FF2B5EF4-FFF2-40B4-BE49-F238E27FC236}">
                <a16:creationId xmlns:a16="http://schemas.microsoft.com/office/drawing/2014/main" id="{8AA844C6-5DE9-E290-E998-0B61E682A817}"/>
              </a:ext>
            </a:extLst>
          </p:cNvPr>
          <p:cNvSpPr txBox="1">
            <a:spLocks/>
          </p:cNvSpPr>
          <p:nvPr/>
        </p:nvSpPr>
        <p:spPr>
          <a:xfrm>
            <a:off x="835629" y="1719193"/>
            <a:ext cx="3238035" cy="43518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Too </a:t>
            </a:r>
            <a:r>
              <a:rPr lang="it-IT" sz="2400" dirty="0" err="1">
                <a:solidFill>
                  <a:srgbClr val="000000"/>
                </a:solidFill>
                <a:ea typeface="+mn-lt"/>
                <a:cs typeface="+mn-lt"/>
              </a:rPr>
              <a:t>many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dirty="0" err="1">
                <a:solidFill>
                  <a:srgbClr val="000000"/>
                </a:solidFill>
                <a:ea typeface="+mn-lt"/>
                <a:cs typeface="+mn-lt"/>
              </a:rPr>
              <a:t>nodes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 </a:t>
            </a:r>
            <a:r>
              <a:rPr lang="it-IT" sz="2400" dirty="0" err="1">
                <a:solidFill>
                  <a:srgbClr val="000000"/>
                </a:solidFill>
                <a:ea typeface="+mn-lt"/>
                <a:cs typeface="+mn-lt"/>
              </a:rPr>
              <a:t>marked</a:t>
            </a:r>
            <a:r>
              <a:rPr lang="it-IT" sz="2400" dirty="0">
                <a:solidFill>
                  <a:srgbClr val="000000"/>
                </a:solidFill>
                <a:ea typeface="+mn-lt"/>
                <a:cs typeface="+mn-lt"/>
              </a:rPr>
              <a:t>.</a:t>
            </a:r>
            <a:endParaRPr lang="it-IT" sz="2400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  <a:buChar char="•"/>
            </a:pPr>
            <a:r>
              <a:rPr lang="it-IT" sz="2400" dirty="0" err="1"/>
              <a:t>Internal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are </a:t>
            </a:r>
            <a:r>
              <a:rPr lang="it-IT" sz="2400" dirty="0" err="1"/>
              <a:t>marked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480966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86AFBE-89AB-3C05-DF5D-43904EE539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93A59A-330C-DF0A-7423-9515F1A15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with </a:t>
            </a:r>
            <a:r>
              <a:rPr lang="it-IT" dirty="0" err="1"/>
              <a:t>Sensitivity</a:t>
            </a:r>
            <a:r>
              <a:rPr lang="it-IT" dirty="0"/>
              <a:t>=0.50 (Too Low)</a:t>
            </a:r>
          </a:p>
        </p:txBody>
      </p:sp>
      <p:pic>
        <p:nvPicPr>
          <p:cNvPr id="3" name="Immagine 2" descr="Immagine che contiene testo, mappa, atlant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3198F1D5-0814-96A4-3165-67389ADF0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948" y="1481454"/>
            <a:ext cx="7691856" cy="4700285"/>
          </a:xfrm>
          <a:prstGeom prst="rect">
            <a:avLst/>
          </a:prstGeom>
        </p:spPr>
      </p:pic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86DABDE-43E8-E20C-15ED-C8EC17E2D2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2778883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100000"/>
              </a:lnSpc>
              <a:spcBef>
                <a:spcPts val="0"/>
              </a:spcBef>
            </a:pPr>
            <a:r>
              <a:rPr lang="it-IT" sz="2400" dirty="0"/>
              <a:t>Too </a:t>
            </a:r>
            <a:r>
              <a:rPr lang="it-IT" sz="2400" err="1"/>
              <a:t>few</a:t>
            </a:r>
            <a:r>
              <a:rPr lang="it-IT" sz="2400" dirty="0"/>
              <a:t> </a:t>
            </a:r>
            <a:r>
              <a:rPr lang="it-IT" sz="2400" err="1"/>
              <a:t>nodes</a:t>
            </a:r>
            <a:r>
              <a:rPr lang="it-IT" sz="2400" dirty="0"/>
              <a:t> </a:t>
            </a:r>
            <a:r>
              <a:rPr lang="it-IT" sz="2400" err="1"/>
              <a:t>marked</a:t>
            </a:r>
            <a:r>
              <a:rPr lang="it-IT" sz="2400" dirty="0"/>
              <a:t> (the goal </a:t>
            </a:r>
            <a:r>
              <a:rPr lang="it-IT" sz="2400" err="1"/>
              <a:t>is</a:t>
            </a:r>
            <a:r>
              <a:rPr lang="it-IT" sz="2400" dirty="0"/>
              <a:t> </a:t>
            </a:r>
            <a:r>
              <a:rPr lang="it-IT" sz="2400" err="1"/>
              <a:t>about</a:t>
            </a:r>
            <a:r>
              <a:rPr lang="it-IT" sz="2400" dirty="0"/>
              <a:t> 10 </a:t>
            </a:r>
            <a:r>
              <a:rPr lang="it-IT" sz="2400" err="1"/>
              <a:t>nodes</a:t>
            </a:r>
            <a:r>
              <a:rPr lang="it-IT" sz="2400" dirty="0"/>
              <a:t>)</a:t>
            </a:r>
            <a:endParaRPr lang="it-IT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 sz="2400" dirty="0" err="1"/>
              <a:t>Only</a:t>
            </a:r>
            <a:r>
              <a:rPr lang="it-IT" sz="2400" dirty="0"/>
              <a:t> </a:t>
            </a:r>
            <a:r>
              <a:rPr lang="it-IT" sz="2400" dirty="0" err="1"/>
              <a:t>external</a:t>
            </a:r>
            <a:r>
              <a:rPr lang="it-IT" sz="2400" dirty="0"/>
              <a:t> </a:t>
            </a:r>
            <a:r>
              <a:rPr lang="it-IT" sz="2400" dirty="0" err="1"/>
              <a:t>perimeter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are </a:t>
            </a:r>
            <a:r>
              <a:rPr lang="it-IT" sz="2400" dirty="0" err="1"/>
              <a:t>marked</a:t>
            </a:r>
            <a:endParaRPr lang="it-IT" sz="2400"/>
          </a:p>
        </p:txBody>
      </p:sp>
    </p:spTree>
    <p:extLst>
      <p:ext uri="{BB962C8B-B14F-4D97-AF65-F5344CB8AC3E}">
        <p14:creationId xmlns:p14="http://schemas.microsoft.com/office/powerpoint/2010/main" val="1212740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039B0C-1BA0-A550-DD59-E8E0168BAD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F3C8E5-BB2C-586A-9341-45580B18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Simulation</a:t>
            </a:r>
            <a:r>
              <a:rPr lang="it-IT" dirty="0"/>
              <a:t> with </a:t>
            </a:r>
            <a:r>
              <a:rPr lang="it-IT" dirty="0" err="1"/>
              <a:t>Sensitivity</a:t>
            </a:r>
            <a:r>
              <a:rPr lang="it-IT" dirty="0"/>
              <a:t>=0.74 (</a:t>
            </a:r>
            <a:r>
              <a:rPr lang="it-IT" dirty="0" err="1"/>
              <a:t>Optimal</a:t>
            </a:r>
            <a:r>
              <a:rPr lang="it-IT" dirty="0"/>
              <a:t>)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24B335C-1291-18E4-BE37-52A4531E0C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629" y="1562885"/>
            <a:ext cx="3071959" cy="462539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/>
              <a:t>After a </a:t>
            </a:r>
            <a:r>
              <a:rPr lang="it-IT" sz="2400" dirty="0" err="1"/>
              <a:t>few</a:t>
            </a:r>
            <a:r>
              <a:rPr lang="it-IT" sz="2400" dirty="0"/>
              <a:t> trial and </a:t>
            </a:r>
            <a:r>
              <a:rPr lang="it-IT" sz="2400" dirty="0" err="1"/>
              <a:t>error</a:t>
            </a:r>
            <a:endParaRPr lang="it-IT" sz="240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>
                <a:solidFill>
                  <a:srgbClr val="000000"/>
                </a:solidFill>
              </a:rPr>
              <a:t>9 </a:t>
            </a:r>
            <a:r>
              <a:rPr lang="it-IT" sz="2400" err="1">
                <a:solidFill>
                  <a:srgbClr val="000000"/>
                </a:solidFill>
              </a:rPr>
              <a:t>marked</a:t>
            </a:r>
            <a:r>
              <a:rPr lang="it-IT" sz="2400" dirty="0">
                <a:solidFill>
                  <a:srgbClr val="000000"/>
                </a:solidFill>
              </a:rPr>
              <a:t> </a:t>
            </a:r>
            <a:r>
              <a:rPr lang="it-IT" sz="2400" err="1">
                <a:solidFill>
                  <a:srgbClr val="000000"/>
                </a:solidFill>
              </a:rPr>
              <a:t>nodes</a:t>
            </a:r>
            <a:r>
              <a:rPr lang="it-IT" sz="2400" dirty="0">
                <a:solidFill>
                  <a:srgbClr val="000000"/>
                </a:solidFill>
              </a:rPr>
              <a:t>, 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it-IT" sz="2400" dirty="0" err="1"/>
              <a:t>All</a:t>
            </a:r>
            <a:r>
              <a:rPr lang="it-IT" sz="2400" dirty="0"/>
              <a:t> </a:t>
            </a:r>
            <a:r>
              <a:rPr lang="it-IT" sz="2400" dirty="0" err="1"/>
              <a:t>marked</a:t>
            </a:r>
            <a:r>
              <a:rPr lang="it-IT" sz="2400" dirty="0"/>
              <a:t> </a:t>
            </a:r>
            <a:r>
              <a:rPr lang="it-IT" sz="2400" dirty="0" err="1"/>
              <a:t>nodes</a:t>
            </a:r>
            <a:r>
              <a:rPr lang="it-IT" sz="2400" dirty="0"/>
              <a:t> on the </a:t>
            </a:r>
            <a:r>
              <a:rPr lang="it-IT" sz="2400" dirty="0" err="1"/>
              <a:t>external</a:t>
            </a:r>
            <a:r>
              <a:rPr lang="it-IT" sz="2400" dirty="0"/>
              <a:t> </a:t>
            </a:r>
            <a:r>
              <a:rPr lang="it-IT" sz="2400" dirty="0" err="1"/>
              <a:t>perimeter</a:t>
            </a:r>
            <a:endParaRPr lang="it-IT" sz="2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it-IT" sz="2400">
              <a:solidFill>
                <a:srgbClr val="00B050"/>
              </a:solidFill>
            </a:endParaRPr>
          </a:p>
        </p:txBody>
      </p:sp>
      <p:pic>
        <p:nvPicPr>
          <p:cNvPr id="4" name="Immagine 3" descr="Immagine che contiene mappa, testo, atlante&#10;&#10;Il contenuto generato dall&amp;#39;intelligenza artificiale potrebbe non essere corretto.">
            <a:extLst>
              <a:ext uri="{FF2B5EF4-FFF2-40B4-BE49-F238E27FC236}">
                <a16:creationId xmlns:a16="http://schemas.microsoft.com/office/drawing/2014/main" id="{097E8FAF-7D2E-5FD1-9C77-E0AEAAF2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7205" y="1559297"/>
            <a:ext cx="7597441" cy="462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13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130F53-78AB-F931-3C9F-821F325E5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Parameters</a:t>
            </a:r>
            <a:r>
              <a:rPr lang="it-IT" dirty="0"/>
              <a:t> of the </a:t>
            </a:r>
            <a:r>
              <a:rPr lang="it-IT" dirty="0" err="1"/>
              <a:t>algorithm</a:t>
            </a:r>
            <a:r>
              <a:rPr lang="it-IT" dirty="0"/>
              <a:t>: RSSI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2C0B29C-3BE4-20B8-650B-83FDFF624B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it-IT" dirty="0" err="1">
                <a:ea typeface="+mn-lt"/>
                <a:cs typeface="+mn-lt"/>
              </a:rPr>
              <a:t>Sometimes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internal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nodes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may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have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fewer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neighbors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than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average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causing</a:t>
            </a:r>
            <a:r>
              <a:rPr lang="it-IT" dirty="0">
                <a:ea typeface="+mn-lt"/>
                <a:cs typeface="+mn-lt"/>
              </a:rPr>
              <a:t> the </a:t>
            </a:r>
            <a:r>
              <a:rPr lang="it-IT" dirty="0" err="1">
                <a:ea typeface="+mn-lt"/>
                <a:cs typeface="+mn-lt"/>
              </a:rPr>
              <a:t>algorithm</a:t>
            </a:r>
            <a:r>
              <a:rPr lang="it-IT" dirty="0">
                <a:ea typeface="+mn-lt"/>
                <a:cs typeface="+mn-lt"/>
              </a:rPr>
              <a:t> to </a:t>
            </a:r>
            <a:r>
              <a:rPr lang="it-IT" dirty="0" err="1">
                <a:ea typeface="+mn-lt"/>
                <a:cs typeface="+mn-lt"/>
              </a:rPr>
              <a:t>mark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them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incorrectly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  <a:p>
            <a:r>
              <a:rPr lang="it-IT" dirty="0"/>
              <a:t>To </a:t>
            </a:r>
            <a:r>
              <a:rPr lang="it-IT" err="1"/>
              <a:t>improve</a:t>
            </a:r>
            <a:r>
              <a:rPr lang="it-IT" dirty="0"/>
              <a:t> </a:t>
            </a:r>
            <a:r>
              <a:rPr lang="it-IT" err="1"/>
              <a:t>accuracy</a:t>
            </a:r>
            <a:r>
              <a:rPr lang="it-IT" dirty="0"/>
              <a:t>, the </a:t>
            </a:r>
            <a:r>
              <a:rPr lang="it-IT" b="1" err="1"/>
              <a:t>local</a:t>
            </a:r>
            <a:r>
              <a:rPr lang="it-IT" b="1" dirty="0"/>
              <a:t> </a:t>
            </a:r>
            <a:r>
              <a:rPr lang="it-IT" b="1" err="1"/>
              <a:t>average</a:t>
            </a:r>
            <a:r>
              <a:rPr lang="it-IT" b="1" dirty="0"/>
              <a:t> RSSI</a:t>
            </a:r>
            <a:r>
              <a:rPr lang="it-IT" dirty="0"/>
              <a:t> </a:t>
            </a:r>
            <a:r>
              <a:rPr lang="it-IT" err="1"/>
              <a:t>it</a:t>
            </a:r>
            <a:r>
              <a:rPr lang="it-IT" dirty="0"/>
              <a:t> </a:t>
            </a:r>
            <a:r>
              <a:rPr lang="it-IT" err="1"/>
              <a:t>is</a:t>
            </a:r>
            <a:r>
              <a:rPr lang="it-IT" dirty="0"/>
              <a:t> </a:t>
            </a:r>
            <a:r>
              <a:rPr lang="it-IT" err="1"/>
              <a:t>considered</a:t>
            </a:r>
            <a:endParaRPr lang="it-IT" dirty="0"/>
          </a:p>
          <a:p>
            <a:r>
              <a:rPr lang="it-IT" dirty="0"/>
              <a:t>An </a:t>
            </a:r>
            <a:r>
              <a:rPr lang="it-IT" dirty="0" err="1"/>
              <a:t>improvement</a:t>
            </a:r>
            <a:r>
              <a:rPr lang="it-IT" dirty="0"/>
              <a:t> </a:t>
            </a:r>
            <a:r>
              <a:rPr lang="it-IT" dirty="0" err="1"/>
              <a:t>is</a:t>
            </a:r>
            <a:r>
              <a:rPr lang="it-IT" dirty="0"/>
              <a:t> to </a:t>
            </a:r>
            <a:r>
              <a:rPr lang="it-IT" dirty="0" err="1"/>
              <a:t>consider</a:t>
            </a:r>
            <a:r>
              <a:rPr lang="it-IT" dirty="0"/>
              <a:t> the </a:t>
            </a:r>
            <a:r>
              <a:rPr lang="it-IT" b="1" dirty="0" err="1"/>
              <a:t>local</a:t>
            </a:r>
            <a:r>
              <a:rPr lang="it-IT" b="1" dirty="0"/>
              <a:t> </a:t>
            </a:r>
            <a:r>
              <a:rPr lang="it-IT" b="1" dirty="0" err="1"/>
              <a:t>average</a:t>
            </a:r>
            <a:r>
              <a:rPr lang="it-IT" b="1" dirty="0"/>
              <a:t> RSSI</a:t>
            </a:r>
            <a:endParaRPr lang="it-IT"/>
          </a:p>
          <a:p>
            <a:r>
              <a:rPr lang="it-IT" dirty="0"/>
              <a:t>The RSSI (</a:t>
            </a:r>
            <a:r>
              <a:rPr lang="it-IT" err="1"/>
              <a:t>Received</a:t>
            </a:r>
            <a:r>
              <a:rPr lang="it-IT" dirty="0"/>
              <a:t> </a:t>
            </a:r>
            <a:r>
              <a:rPr lang="it-IT" err="1"/>
              <a:t>Signal</a:t>
            </a:r>
            <a:r>
              <a:rPr lang="it-IT" dirty="0"/>
              <a:t> </a:t>
            </a:r>
            <a:r>
              <a:rPr lang="it-IT" err="1"/>
              <a:t>Strenght</a:t>
            </a:r>
            <a:r>
              <a:rPr lang="it-IT" dirty="0"/>
              <a:t> </a:t>
            </a:r>
            <a:r>
              <a:rPr lang="it-IT" err="1"/>
              <a:t>Indicator</a:t>
            </a:r>
            <a:r>
              <a:rPr lang="it-IT" dirty="0"/>
              <a:t>) </a:t>
            </a:r>
            <a:r>
              <a:rPr lang="it-IT" err="1"/>
              <a:t>measures</a:t>
            </a:r>
            <a:r>
              <a:rPr lang="it-IT" dirty="0"/>
              <a:t> the power </a:t>
            </a:r>
            <a:r>
              <a:rPr lang="it-IT" err="1"/>
              <a:t>level</a:t>
            </a:r>
            <a:r>
              <a:rPr lang="it-IT" dirty="0"/>
              <a:t> of a </a:t>
            </a:r>
            <a:r>
              <a:rPr lang="it-IT" err="1"/>
              <a:t>received</a:t>
            </a:r>
            <a:r>
              <a:rPr lang="it-IT" dirty="0"/>
              <a:t> wireless </a:t>
            </a:r>
            <a:r>
              <a:rPr lang="it-IT" err="1"/>
              <a:t>signal</a:t>
            </a:r>
            <a:endParaRPr lang="it-IT" dirty="0"/>
          </a:p>
          <a:p>
            <a:r>
              <a:rPr lang="it-IT" dirty="0" err="1"/>
              <a:t>It</a:t>
            </a:r>
            <a:r>
              <a:rPr lang="it-IT" dirty="0"/>
              <a:t> can help </a:t>
            </a:r>
            <a:r>
              <a:rPr lang="it-IT" dirty="0" err="1"/>
              <a:t>differentiate</a:t>
            </a:r>
            <a:r>
              <a:rPr lang="it-IT" dirty="0"/>
              <a:t> </a:t>
            </a:r>
            <a:r>
              <a:rPr lang="it-IT" dirty="0" err="1"/>
              <a:t>perimeter</a:t>
            </a:r>
            <a:r>
              <a:rPr lang="it-IT" dirty="0"/>
              <a:t> </a:t>
            </a:r>
            <a:r>
              <a:rPr lang="it-IT" dirty="0" err="1"/>
              <a:t>nodes</a:t>
            </a:r>
            <a:r>
              <a:rPr lang="it-IT" dirty="0"/>
              <a:t> from </a:t>
            </a:r>
            <a:r>
              <a:rPr lang="it-IT" dirty="0" err="1"/>
              <a:t>internal</a:t>
            </a:r>
            <a:r>
              <a:rPr lang="it-IT" dirty="0"/>
              <a:t> </a:t>
            </a:r>
            <a:r>
              <a:rPr lang="it-IT" dirty="0" err="1"/>
              <a:t>ones</a:t>
            </a:r>
          </a:p>
          <a:p>
            <a:endParaRPr lang="it-IT" b="1" dirty="0">
              <a:ea typeface="+mn-lt"/>
              <a:cs typeface="+mn-lt"/>
            </a:endParaRP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5112257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21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2" baseType="lpstr">
      <vt:lpstr>Tema di Office</vt:lpstr>
      <vt:lpstr>Multiple Sink Discovery</vt:lpstr>
      <vt:lpstr>The problem to solve</vt:lpstr>
      <vt:lpstr>Approach to the Solution</vt:lpstr>
      <vt:lpstr>Reasoning on the solution</vt:lpstr>
      <vt:lpstr>Parameters of the Algorithm: Sensitivity</vt:lpstr>
      <vt:lpstr>Simulation with Sensitivity=0.90 (Too High)</vt:lpstr>
      <vt:lpstr>Simulation with Sensitivity=0.50 (Too Low)</vt:lpstr>
      <vt:lpstr>Simulation with Sensitivity=0.74 (Optimal)</vt:lpstr>
      <vt:lpstr>Parameters of the algorithm: RSSI</vt:lpstr>
      <vt:lpstr>Parameters of the algorithm: RSSI</vt:lpstr>
      <vt:lpstr>Simulation - no RSSI threshold</vt:lpstr>
      <vt:lpstr>Simulation - Different Network with 200 Nodes</vt:lpstr>
      <vt:lpstr>Simulation – Lowering maximum RSSI</vt:lpstr>
      <vt:lpstr>Simulation – Optimal Parameters</vt:lpstr>
      <vt:lpstr>Energy Consumption &amp; Network Lifetime</vt:lpstr>
      <vt:lpstr>Comments to the SenScript Code</vt:lpstr>
      <vt:lpstr>Comments to the SenScript Code</vt:lpstr>
      <vt:lpstr>Pros and Cons of the solution</vt:lpstr>
      <vt:lpstr>Possible Improvements</vt:lpstr>
      <vt:lpstr>Video Demo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744</cp:revision>
  <dcterms:created xsi:type="dcterms:W3CDTF">2025-02-24T16:18:30Z</dcterms:created>
  <dcterms:modified xsi:type="dcterms:W3CDTF">2025-02-25T13:57:30Z</dcterms:modified>
</cp:coreProperties>
</file>

<file path=docProps/thumbnail.jpeg>
</file>